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8"/>
  </p:notesMasterIdLst>
  <p:sldIdLst>
    <p:sldId id="299" r:id="rId2"/>
    <p:sldId id="298" r:id="rId3"/>
    <p:sldId id="326" r:id="rId4"/>
    <p:sldId id="256" r:id="rId5"/>
    <p:sldId id="258" r:id="rId6"/>
    <p:sldId id="257" r:id="rId7"/>
    <p:sldId id="331" r:id="rId8"/>
    <p:sldId id="294" r:id="rId9"/>
    <p:sldId id="327" r:id="rId10"/>
    <p:sldId id="308" r:id="rId11"/>
    <p:sldId id="328" r:id="rId12"/>
    <p:sldId id="312" r:id="rId13"/>
    <p:sldId id="309" r:id="rId14"/>
    <p:sldId id="329" r:id="rId15"/>
    <p:sldId id="313" r:id="rId16"/>
    <p:sldId id="310" r:id="rId17"/>
    <p:sldId id="311" r:id="rId18"/>
    <p:sldId id="315" r:id="rId19"/>
    <p:sldId id="321" r:id="rId20"/>
    <p:sldId id="259" r:id="rId21"/>
    <p:sldId id="314" r:id="rId22"/>
    <p:sldId id="323" r:id="rId23"/>
    <p:sldId id="330" r:id="rId24"/>
    <p:sldId id="332" r:id="rId25"/>
    <p:sldId id="319" r:id="rId26"/>
    <p:sldId id="32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384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99" autoAdjust="0"/>
    <p:restoredTop sz="94660"/>
  </p:normalViewPr>
  <p:slideViewPr>
    <p:cSldViewPr showGuides="1">
      <p:cViewPr varScale="1">
        <p:scale>
          <a:sx n="55" d="100"/>
          <a:sy n="55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err="1"/>
              <a:t>Részesedés</a:t>
            </a:r>
            <a:r>
              <a:rPr lang="en-US" sz="1400" dirty="0"/>
              <a:t> </a:t>
            </a:r>
            <a:r>
              <a:rPr lang="en-US" sz="1400" dirty="0" smtClean="0"/>
              <a:t>%</a:t>
            </a:r>
            <a:r>
              <a:rPr lang="hu-HU" sz="1400" dirty="0" smtClean="0"/>
              <a:t> </a:t>
            </a:r>
            <a:r>
              <a:rPr lang="hu-HU" sz="1400" b="1" i="0" u="none" strike="noStrike" baseline="0" dirty="0"/>
              <a:t>(</a:t>
            </a:r>
            <a:r>
              <a:rPr lang="hu-HU" sz="1400" b="1" i="0" u="none" strike="noStrike" baseline="0" dirty="0" smtClean="0"/>
              <a:t>2013. </a:t>
            </a:r>
            <a:r>
              <a:rPr lang="hu-HU" sz="1400" b="1" i="0" u="none" strike="noStrike" baseline="0" dirty="0"/>
              <a:t>nov.)</a:t>
            </a:r>
            <a:endParaRPr lang="en-US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Részesedés  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Munka1!$A$2:$A$8</c:f>
              <c:strCache>
                <c:ptCount val="7"/>
                <c:pt idx="0">
                  <c:v>Android</c:v>
                </c:pt>
                <c:pt idx="1">
                  <c:v>iOS</c:v>
                </c:pt>
                <c:pt idx="2">
                  <c:v>Research In Motion</c:v>
                </c:pt>
                <c:pt idx="3">
                  <c:v>Bada</c:v>
                </c:pt>
                <c:pt idx="4">
                  <c:v>Symbian</c:v>
                </c:pt>
                <c:pt idx="5">
                  <c:v>Microsoft</c:v>
                </c:pt>
                <c:pt idx="6">
                  <c:v>Egyéb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72.400000000000006</c:v>
                </c:pt>
                <c:pt idx="1">
                  <c:v>13.9</c:v>
                </c:pt>
                <c:pt idx="2">
                  <c:v>5.3</c:v>
                </c:pt>
                <c:pt idx="3">
                  <c:v>3</c:v>
                </c:pt>
                <c:pt idx="4">
                  <c:v>2.6</c:v>
                </c:pt>
                <c:pt idx="5">
                  <c:v>2.4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1-4FFF-9266-ECC9754EC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779584"/>
        <c:axId val="83781120"/>
        <c:axId val="0"/>
      </c:bar3DChart>
      <c:catAx>
        <c:axId val="8377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781120"/>
        <c:crosses val="autoZero"/>
        <c:auto val="1"/>
        <c:lblAlgn val="ctr"/>
        <c:lblOffset val="100"/>
        <c:noMultiLvlLbl val="0"/>
      </c:catAx>
      <c:valAx>
        <c:axId val="8378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779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E38070-EA58-47D0-B333-3FFA14DF6369}" type="datetimeFigureOut">
              <a:rPr lang="hu-HU"/>
              <a:pPr>
                <a:defRPr/>
              </a:pPr>
              <a:t>2020. 02. 10.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FD3858-0E19-4FC3-8A09-B1B8F64F474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A9D460-4410-471E-A00F-A03C3C593D1E}" type="slidenum">
              <a:rPr lang="hu-HU" altLang="hu-HU"/>
              <a:pPr eaLnBrk="1" hangingPunct="1"/>
              <a:t>4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8F7909-4DEB-462A-B0F2-8F7CC38E42DF}" type="slidenum">
              <a:rPr lang="hu-HU" altLang="hu-HU"/>
              <a:pPr eaLnBrk="1" hangingPunct="1"/>
              <a:t>5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90B11D-0AEB-469F-A7E7-0251C3D21D07}" type="slidenum">
              <a:rPr lang="hu-HU" altLang="hu-HU"/>
              <a:pPr eaLnBrk="1" hangingPunct="1"/>
              <a:t>6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26EC9E-7218-4EEA-854C-C5209881F3CF}" type="slidenum">
              <a:rPr lang="hu-HU" altLang="hu-HU"/>
              <a:pPr eaLnBrk="1" hangingPunct="1"/>
              <a:t>20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708275"/>
            <a:ext cx="6408737" cy="1512888"/>
          </a:xfrm>
        </p:spPr>
        <p:txBody>
          <a:bodyPr/>
          <a:lstStyle>
            <a:lvl1pPr algn="r">
              <a:defRPr>
                <a:latin typeface="Trebuchet MS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4365625"/>
            <a:ext cx="4752975" cy="1439863"/>
          </a:xfrm>
        </p:spPr>
        <p:txBody>
          <a:bodyPr/>
          <a:lstStyle>
            <a:lvl1pPr marL="0" indent="0" algn="r">
              <a:buFontTx/>
              <a:buNone/>
              <a:defRPr i="1">
                <a:solidFill>
                  <a:srgbClr val="6C7F5B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934629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40E19-673B-493E-88C4-CF1238C363B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602905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78613" y="274638"/>
            <a:ext cx="2141537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275388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F56FE3-FA94-4B8E-9859-29C6B31607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705007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97888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100FE-38EE-4903-B0C0-A334C97293B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844345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15CC8C-0BCF-4F85-9165-A5640B6CD0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7844299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F583B-F278-4670-A251-A8DF251C3A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9615983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08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1688" y="1600200"/>
            <a:ext cx="4208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EFCECC-9261-4888-BF33-CEB7DE21C8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6052860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ECC231-E510-49FB-86CE-DDB58DF2F33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8947115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7A89B2-41A2-4D12-A20B-1ED1BD4A55D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517072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F2CD3-350D-4473-9A3A-06D08D38FB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6765401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D35CAD-6B48-4769-BC05-C75CC313494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57674099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A2B19-05B1-47B0-8FD1-6180A610212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451678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497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569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5338" y="6265863"/>
            <a:ext cx="76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22F308C-660D-4D35-9249-BAE6A275830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2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48553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Blip>
          <a:blip r:embed="rId16"/>
        </a:buBlip>
        <a:defRPr sz="2800">
          <a:solidFill>
            <a:srgbClr val="48553D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400">
          <a:solidFill>
            <a:srgbClr val="48553D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000">
          <a:solidFill>
            <a:srgbClr val="48553D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4024313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hu-HU" altLang="hu-HU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SZOFTVEREK (programok)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3.1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F581D9CF-312E-48DC-A4A0-2084E2D2A7DD}" type="slidenum">
              <a:rPr lang="hu-HU" altLang="hu-HU" sz="1400"/>
              <a:pPr algn="ctr" eaLnBrk="1" hangingPunct="1"/>
              <a:t>10</a:t>
            </a:fld>
            <a:endParaRPr lang="hu-HU" altLang="hu-HU" sz="1400"/>
          </a:p>
        </p:txBody>
      </p:sp>
      <p:pic>
        <p:nvPicPr>
          <p:cNvPr id="22532" name="Picture 2" descr="http://4.bp.blogspot.com/_NgZCR4TE1zM/TIaPjWhKBaI/AAAAAAAAAFE/9u1ICQ87QSU/s1600/Windows_3.11_worksp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3.11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DA733AD-BF1B-46B5-AF0C-BB7036A5C249}" type="slidenum">
              <a:rPr lang="hu-HU" altLang="hu-HU" sz="1400"/>
              <a:pPr algn="ctr" eaLnBrk="1" hangingPunct="1"/>
              <a:t>11</a:t>
            </a:fld>
            <a:endParaRPr lang="hu-HU" altLang="hu-HU" sz="1400"/>
          </a:p>
        </p:txBody>
      </p:sp>
      <p:pic>
        <p:nvPicPr>
          <p:cNvPr id="23556" name="Picture 5" descr="win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9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95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D1159ED3-874F-4A31-BB94-EC9BD80E3185}" type="slidenum">
              <a:rPr lang="hu-HU" altLang="hu-HU" sz="1400"/>
              <a:pPr algn="ctr" eaLnBrk="1" hangingPunct="1"/>
              <a:t>12</a:t>
            </a:fld>
            <a:endParaRPr lang="hu-HU" altLang="hu-HU" sz="1400"/>
          </a:p>
        </p:txBody>
      </p:sp>
      <p:pic>
        <p:nvPicPr>
          <p:cNvPr id="24580" name="Picture 5" descr="windows-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24000"/>
            <a:ext cx="6513512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98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D6413FD-D55F-4DB5-BC4B-92009D6E1F13}" type="slidenum">
              <a:rPr lang="hu-HU" altLang="hu-HU" sz="1400"/>
              <a:pPr algn="ctr" eaLnBrk="1" hangingPunct="1"/>
              <a:t>13</a:t>
            </a:fld>
            <a:endParaRPr lang="hu-HU" altLang="hu-HU" sz="1400"/>
          </a:p>
        </p:txBody>
      </p:sp>
      <p:pic>
        <p:nvPicPr>
          <p:cNvPr id="25604" name="Picture 5" descr="08_Windows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24000"/>
            <a:ext cx="65532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2000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4273A3A-9055-478E-B9F8-E348B39F3430}" type="slidenum">
              <a:rPr lang="hu-HU" altLang="hu-HU" sz="1400"/>
              <a:pPr algn="ctr" eaLnBrk="1" hangingPunct="1"/>
              <a:t>14</a:t>
            </a:fld>
            <a:endParaRPr lang="hu-HU" altLang="hu-HU" sz="1400"/>
          </a:p>
        </p:txBody>
      </p:sp>
      <p:pic>
        <p:nvPicPr>
          <p:cNvPr id="26628" name="Picture 5" descr="98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24000"/>
            <a:ext cx="6513512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Millennium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CA367BA-FF37-48C8-BBF3-FC929AB8D09B}" type="slidenum">
              <a:rPr lang="hu-HU" altLang="hu-HU" sz="1400"/>
              <a:pPr algn="ctr" eaLnBrk="1" hangingPunct="1"/>
              <a:t>15</a:t>
            </a:fld>
            <a:endParaRPr lang="hu-HU" altLang="hu-HU" sz="1400"/>
          </a:p>
        </p:txBody>
      </p:sp>
      <p:pic>
        <p:nvPicPr>
          <p:cNvPr id="27652" name="Picture 2" descr="http://www.winsupersite.com/images/reviews/winme_rtm_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XP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4FD6223-DCF4-4B2D-ADC7-AA35122FB877}" type="slidenum">
              <a:rPr lang="hu-HU" altLang="hu-HU" sz="1400"/>
              <a:pPr algn="ctr" eaLnBrk="1" hangingPunct="1"/>
              <a:t>16</a:t>
            </a:fld>
            <a:endParaRPr lang="hu-HU" altLang="hu-HU" sz="1400"/>
          </a:p>
        </p:txBody>
      </p:sp>
      <p:pic>
        <p:nvPicPr>
          <p:cNvPr id="28676" name="Picture 5" descr="WindowsXP-Asztal-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24000"/>
            <a:ext cx="649287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15BF626-FC96-4E9F-A3D0-31064AAAFA4F}" type="slidenum">
              <a:rPr lang="hu-HU" altLang="hu-HU" sz="1400"/>
              <a:pPr algn="ctr" eaLnBrk="1" hangingPunct="1"/>
              <a:t>17</a:t>
            </a:fld>
            <a:endParaRPr lang="hu-HU" altLang="hu-HU" sz="1400"/>
          </a:p>
        </p:txBody>
      </p:sp>
      <p:pic>
        <p:nvPicPr>
          <p:cNvPr id="29700" name="Picture 5" descr="windows_vista_aero_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16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7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EE70FD54-6BBD-43B7-8969-DDB5940B7E16}" type="slidenum">
              <a:rPr lang="hu-HU" altLang="hu-HU" sz="1400"/>
              <a:pPr algn="ctr" eaLnBrk="1" hangingPunct="1"/>
              <a:t>18</a:t>
            </a:fld>
            <a:endParaRPr lang="hu-HU" altLang="hu-HU" sz="1400"/>
          </a:p>
        </p:txBody>
      </p:sp>
      <p:pic>
        <p:nvPicPr>
          <p:cNvPr id="30724" name="Picture 5" descr="http://winportal.net/images/articles/windows_7_minwin_mikrokernel/v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8 és 8.1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8D2483-2F0E-4B01-BFE2-6EBB299824C0}" type="slidenum">
              <a:rPr lang="hu-HU" altLang="hu-HU" sz="1400"/>
              <a:pPr eaLnBrk="1" hangingPunct="1"/>
              <a:t>19</a:t>
            </a:fld>
            <a:endParaRPr lang="hu-HU" altLang="hu-HU" sz="1400"/>
          </a:p>
        </p:txBody>
      </p:sp>
      <p:pic>
        <p:nvPicPr>
          <p:cNvPr id="31748" name="Picture 6" descr="http://www.geeks.hu/files/imagecache/large/images/content/1026_windows_8_st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Számítógépes szoftverek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153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Program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</a:rPr>
              <a:t>A számítógép által közvetlenül vagy közvetve végrehajtható utasításcsoport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</a:rPr>
              <a:t>Egy probléma során előálló kiinduló helyzetből egy előre meghatározott eredményt állít elő</a:t>
            </a:r>
            <a:endParaRPr lang="hu-HU" altLang="hu-HU" sz="240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Szoftver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hu-HU" altLang="hu-HU" sz="2400" smtClean="0">
                <a:solidFill>
                  <a:schemeClr val="tx1"/>
                </a:solidFill>
              </a:rPr>
              <a:t>zámítógép működtetéséhez szükséges nem fizikai összetevők</a:t>
            </a:r>
            <a:endParaRPr lang="hu-HU" altLang="hu-HU" sz="240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Szellemi termék</a:t>
            </a:r>
            <a:endParaRPr lang="hu-HU" altLang="hu-HU" b="1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Operációs rendszer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</a:rPr>
              <a:t>a számítógép működését alapvetően befolyásoló programrendszer</a:t>
            </a:r>
            <a:endParaRPr lang="hu-HU" altLang="hu-HU" sz="2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Dia számának helye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E63F943B-9C7C-4087-BB1F-87C9756D322F}" type="slidenum">
              <a:rPr lang="hu-HU" altLang="hu-HU" sz="1400"/>
              <a:pPr algn="ctr" eaLnBrk="1" hangingPunct="1"/>
              <a:t>2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 vezérlőpult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250825" y="1524000"/>
            <a:ext cx="8569325" cy="4953000"/>
          </a:xfrm>
        </p:spPr>
        <p:txBody>
          <a:bodyPr/>
          <a:lstStyle/>
          <a:p>
            <a:pPr eaLnBrk="1" hangingPunct="1"/>
            <a:r>
              <a:rPr lang="hu-HU" altLang="hu-HU" sz="3000" smtClean="0">
                <a:solidFill>
                  <a:schemeClr val="tx1"/>
                </a:solidFill>
              </a:rPr>
              <a:t>Vezérlőpult beállításai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Dia számának helye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06F732D-355F-4E64-91B9-466B77401ACF}" type="slidenum">
              <a:rPr lang="hu-HU" altLang="hu-HU" sz="1400"/>
              <a:pPr algn="ctr" eaLnBrk="1" hangingPunct="1"/>
              <a:t>20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operációs rendszerek - Linux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C8D0F93-D26D-41AF-AD13-8F4C2404964C}" type="slidenum">
              <a:rPr lang="hu-HU" altLang="hu-HU" sz="1400"/>
              <a:pPr algn="ctr" eaLnBrk="1" hangingPunct="1"/>
              <a:t>21</a:t>
            </a:fld>
            <a:endParaRPr lang="hu-HU" altLang="hu-HU" sz="1400"/>
          </a:p>
        </p:txBody>
      </p:sp>
      <p:pic>
        <p:nvPicPr>
          <p:cNvPr id="33796" name="Picture 2" descr="http://www.desktopsidebar.com/fileforum/dsa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operációs rendszerek – Ubuntu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F24DBD4-B15A-4682-A92E-07C445A9E182}" type="slidenum">
              <a:rPr lang="hu-HU" altLang="hu-HU" sz="1400"/>
              <a:pPr algn="ctr" eaLnBrk="1" hangingPunct="1"/>
              <a:t>22</a:t>
            </a:fld>
            <a:endParaRPr lang="hu-HU" altLang="hu-HU" sz="1400"/>
          </a:p>
        </p:txBody>
      </p:sp>
      <p:pic>
        <p:nvPicPr>
          <p:cNvPr id="34820" name="Picture 5" descr="transat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operációs rendszerek - IBM OS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8F43E36-8BCA-4E20-A88F-4762647651F8}" type="slidenum">
              <a:rPr lang="hu-HU" altLang="hu-HU" sz="1400"/>
              <a:pPr algn="ctr" eaLnBrk="1" hangingPunct="1"/>
              <a:t>23</a:t>
            </a:fld>
            <a:endParaRPr lang="hu-HU" altLang="hu-HU" sz="1400"/>
          </a:p>
        </p:txBody>
      </p:sp>
      <p:pic>
        <p:nvPicPr>
          <p:cNvPr id="35844" name="Picture 5" descr="os2war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5636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operációs rendszerek - Mac OS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89EF6A14-CFF9-4D82-BF5A-A9B7E4DD09A6}" type="slidenum">
              <a:rPr lang="hu-HU" altLang="hu-HU" sz="1400"/>
              <a:pPr algn="ctr" eaLnBrk="1" hangingPunct="1"/>
              <a:t>24</a:t>
            </a:fld>
            <a:endParaRPr lang="hu-HU" altLang="hu-HU" sz="1400"/>
          </a:p>
        </p:txBody>
      </p:sp>
      <p:pic>
        <p:nvPicPr>
          <p:cNvPr id="36868" name="Picture 12" descr="http://www.internetnews.com/img/2007/10/leopard_stack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77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operációs rendszerek</a:t>
            </a:r>
            <a:endParaRPr lang="hu-H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Szöveg helye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pPr algn="ctr"/>
            <a:r>
              <a:rPr lang="hu-HU" altLang="hu-HU" smtClean="0"/>
              <a:t>Nokia – Symbian OS</a:t>
            </a:r>
          </a:p>
        </p:txBody>
      </p:sp>
      <p:sp>
        <p:nvSpPr>
          <p:cNvPr id="37892" name="Tartalom helye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/>
          <a:p>
            <a:r>
              <a:rPr lang="hu-HU" altLang="hu-HU" smtClean="0"/>
              <a:t>Egyszerűbb(?)</a:t>
            </a:r>
          </a:p>
        </p:txBody>
      </p:sp>
      <p:sp>
        <p:nvSpPr>
          <p:cNvPr id="37893" name="Szöveg helye 6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3"/>
          </a:xfrm>
        </p:spPr>
        <p:txBody>
          <a:bodyPr/>
          <a:lstStyle/>
          <a:p>
            <a:pPr algn="ctr"/>
            <a:r>
              <a:rPr lang="hu-HU" altLang="hu-HU" smtClean="0"/>
              <a:t>Android</a:t>
            </a:r>
          </a:p>
        </p:txBody>
      </p:sp>
      <p:sp>
        <p:nvSpPr>
          <p:cNvPr id="37894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altLang="hu-HU" smtClean="0"/>
              <a:t>Rengeteg ingyenes/olcsó program</a:t>
            </a:r>
          </a:p>
          <a:p>
            <a:r>
              <a:rPr lang="hu-HU" altLang="hu-HU" smtClean="0"/>
              <a:t>Ingyenes</a:t>
            </a:r>
          </a:p>
          <a:p>
            <a:r>
              <a:rPr lang="hu-HU" altLang="hu-HU" smtClean="0"/>
              <a:t>Gyorsabb(?)</a:t>
            </a:r>
          </a:p>
        </p:txBody>
      </p:sp>
      <p:sp>
        <p:nvSpPr>
          <p:cNvPr id="37895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B805A562-EE57-4AB7-930B-FF41AD42285F}" type="slidenum">
              <a:rPr lang="hu-HU" altLang="hu-HU" sz="1400"/>
              <a:pPr algn="ctr" eaLnBrk="1" hangingPunct="1"/>
              <a:t>25</a:t>
            </a:fld>
            <a:endParaRPr lang="hu-HU" altLang="hu-HU" sz="1400"/>
          </a:p>
        </p:txBody>
      </p:sp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83343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touch zen S60 5th Edition Themes for Nokia N97, Nokia 5800, 5530 XpressMusic and Samsung I8910 Omnia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067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topazbypizero S60 5th Edition Themes for Nokia N97, Nokia 5800, 5530 XpressMusic and Samsung I8910 Omnia H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1552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4" descr="http://www.bevezetem.hu/images/1107/samsung_galaxy%20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90800"/>
            <a:ext cx="182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/>
        </p:nvGraphicFramePr>
        <p:xfrm>
          <a:off x="3200400" y="4800600"/>
          <a:ext cx="3657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145ACEE2-D2BC-4343-A4B9-3283803151A3}" type="slidenum">
              <a:rPr lang="hu-HU" altLang="hu-HU" sz="1400"/>
              <a:pPr algn="ctr" eaLnBrk="1" hangingPunct="1"/>
              <a:t>26</a:t>
            </a:fld>
            <a:endParaRPr lang="hu-HU" altLang="hu-HU" sz="140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hu-HU" dirty="0" smtClean="0"/>
          </a:p>
          <a:p>
            <a:pPr eaLnBrk="1" hangingPunct="1">
              <a:buFontTx/>
              <a:buNone/>
              <a:defRPr/>
            </a:pPr>
            <a:endParaRPr lang="hu-HU" dirty="0" smtClean="0"/>
          </a:p>
          <a:p>
            <a:pPr algn="ctr" eaLnBrk="1" hangingPunct="1">
              <a:buFontTx/>
              <a:buNone/>
              <a:defRPr/>
            </a:pPr>
            <a:r>
              <a:rPr lang="hu-HU" sz="54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 a figyelmet!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2782888" y="6021388"/>
            <a:ext cx="357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9796BBB-2B32-4AA3-91D1-F1C5DD5FC4A8}" type="datetime4">
              <a:rPr lang="hu-HU" altLang="hu-HU" sz="1400"/>
              <a:pPr algn="ctr" eaLnBrk="1" hangingPunct="1"/>
              <a:t>2020. február 10.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30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Szoftverek csoportosítása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153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Napjaink PC-s operációs rendszerei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</a:rPr>
              <a:t>Microsoft Windows (XP), 7, 8, 8.1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</a:rPr>
              <a:t>Linux (Debian, Ubuntu …)</a:t>
            </a:r>
            <a:endParaRPr lang="hu-HU" altLang="hu-HU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Felhasználói szoftverek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Szövegszerkesztő: Word, jegyzettömb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Táblázatkezelő: Excel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Grafikai programok: Paint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Multimédiás programok: MediaPlayer, Winamp</a:t>
            </a:r>
          </a:p>
          <a:p>
            <a:pPr>
              <a:lnSpc>
                <a:spcPct val="90000"/>
              </a:lnSpc>
            </a:pPr>
            <a:r>
              <a:rPr lang="hu-HU" altLang="hu-HU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Speciális szoftverek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Könyvelő programok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Mérnöki tervezőprogramok: AutoCAD</a:t>
            </a:r>
          </a:p>
          <a:p>
            <a:pPr lvl="1">
              <a:lnSpc>
                <a:spcPct val="90000"/>
              </a:lnSpc>
            </a:pPr>
            <a:r>
              <a:rPr lang="hu-HU" altLang="hu-HU" sz="2400" smtClean="0">
                <a:solidFill>
                  <a:schemeClr val="tx1"/>
                </a:solidFill>
                <a:latin typeface="Arial" panose="020B0604020202020204" pitchFamily="34" charset="0"/>
              </a:rPr>
              <a:t>Rendszerközeli programok: Op. Rendszer alatt futnak</a:t>
            </a:r>
          </a:p>
        </p:txBody>
      </p:sp>
      <p:sp>
        <p:nvSpPr>
          <p:cNvPr id="15364" name="AutoShape 4"/>
          <p:cNvSpPr>
            <a:spLocks/>
          </p:cNvSpPr>
          <p:nvPr/>
        </p:nvSpPr>
        <p:spPr bwMode="auto">
          <a:xfrm>
            <a:off x="6248400" y="3200400"/>
            <a:ext cx="152400" cy="7620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77000" y="31242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/>
              <a:t>Microsoft Office 2003, 2007, 2010, 2013</a:t>
            </a:r>
            <a:br>
              <a:rPr lang="hu-HU" altLang="hu-HU"/>
            </a:br>
            <a:r>
              <a:rPr lang="hu-HU" altLang="hu-HU"/>
              <a:t>Office 365 (felhő alapú)</a:t>
            </a:r>
          </a:p>
        </p:txBody>
      </p:sp>
      <p:sp>
        <p:nvSpPr>
          <p:cNvPr id="15366" name="Dia számának helye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90F07FD-5025-483A-9985-28CEA3FD9492}" type="slidenum">
              <a:rPr lang="hu-HU" altLang="hu-HU" sz="1400"/>
              <a:pPr algn="ctr" eaLnBrk="1" hangingPunct="1"/>
              <a:t>3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2362200" y="1143000"/>
            <a:ext cx="6408738" cy="1512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Operációs rendszer</a:t>
            </a:r>
          </a:p>
        </p:txBody>
      </p:sp>
      <p:sp>
        <p:nvSpPr>
          <p:cNvPr id="16387" name="Alcím 2"/>
          <p:cNvSpPr>
            <a:spLocks noGrp="1"/>
          </p:cNvSpPr>
          <p:nvPr>
            <p:ph type="subTitle" idx="1"/>
          </p:nvPr>
        </p:nvSpPr>
        <p:spPr>
          <a:xfrm>
            <a:off x="4038600" y="2590800"/>
            <a:ext cx="4752975" cy="1439863"/>
          </a:xfrm>
        </p:spPr>
        <p:txBody>
          <a:bodyPr/>
          <a:lstStyle/>
          <a:p>
            <a:pPr eaLnBrk="1" hangingPunct="1"/>
            <a:r>
              <a:rPr lang="hu-HU" altLang="hu-HU" sz="2800" smtClean="0">
                <a:solidFill>
                  <a:schemeClr val="bg1"/>
                </a:solidFill>
              </a:rPr>
              <a:t>Az operációs rendszer feladatai, részei, fajtái</a:t>
            </a:r>
          </a:p>
          <a:p>
            <a:pPr eaLnBrk="1" hangingPunct="1"/>
            <a:r>
              <a:rPr lang="hu-HU" altLang="hu-HU" sz="2800" smtClean="0">
                <a:solidFill>
                  <a:schemeClr val="bg1"/>
                </a:solidFill>
              </a:rPr>
              <a:t>Az operációs rendszer beállítása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operációs rendszer főbb feladatai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304800" y="1600200"/>
            <a:ext cx="85153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smtClean="0">
                <a:solidFill>
                  <a:schemeClr val="tx1"/>
                </a:solidFill>
                <a:latin typeface="Arial" panose="020B0604020202020204" pitchFamily="34" charset="0"/>
              </a:rPr>
              <a:t>Rendszer működtetése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Programok indítása, futtatása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Perifériák kezelése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Kapcsolat a felhasználóval 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Parancsok értelmezése, végrehajtása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Hibakezelés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Adatok védelme</a:t>
            </a:r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A3A9678-A483-4CDF-AEFF-C8F512B751F1}" type="slidenum">
              <a:rPr lang="hu-HU" altLang="hu-HU" sz="1400"/>
              <a:pPr algn="ctr" eaLnBrk="1" hangingPunct="1"/>
              <a:t>5</a:t>
            </a:fld>
            <a:endParaRPr lang="hu-HU" altLang="hu-HU" sz="1400"/>
          </a:p>
        </p:txBody>
      </p:sp>
      <p:sp>
        <p:nvSpPr>
          <p:cNvPr id="17413" name="Szövegdoboz 4"/>
          <p:cNvSpPr txBox="1">
            <a:spLocks noChangeArrowheads="1"/>
          </p:cNvSpPr>
          <p:nvPr/>
        </p:nvSpPr>
        <p:spPr bwMode="auto">
          <a:xfrm>
            <a:off x="3505200" y="60198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C3E8011-E771-40D9-9721-DCF7515C29CE}" type="datetime4">
              <a:rPr lang="hu-HU" altLang="hu-HU" sz="1400"/>
              <a:pPr algn="ctr" eaLnBrk="1" hangingPunct="1"/>
              <a:t>2020. február 10.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operációs rendszer fajtái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Megjelenés szempontjából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Karakteres</a:t>
            </a:r>
            <a:r>
              <a:rPr lang="hu-HU" altLang="hu-HU" smtClean="0">
                <a:solidFill>
                  <a:schemeClr val="tx1"/>
                </a:solidFill>
              </a:rPr>
              <a:t> (pl. DOS)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Grafikus</a:t>
            </a:r>
            <a:r>
              <a:rPr lang="hu-HU" altLang="hu-HU" smtClean="0">
                <a:solidFill>
                  <a:schemeClr val="tx1"/>
                </a:solidFill>
              </a:rPr>
              <a:t> felhasználói felület (pl. Windows)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50323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200400"/>
            <a:ext cx="3086100" cy="29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8" name="Dia számának helye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3019F19-03CE-4DB3-96C3-6C2C6F3F008F}" type="slidenum">
              <a:rPr lang="hu-HU" altLang="hu-HU" sz="1400"/>
              <a:pPr algn="ctr" eaLnBrk="1" hangingPunct="1"/>
              <a:t>6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operációs rendszerek fajtái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304800" y="1600200"/>
            <a:ext cx="8515350" cy="4525963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Működés szempontjából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Egyfelhasználós</a:t>
            </a:r>
            <a:r>
              <a:rPr lang="hu-HU" altLang="hu-HU" smtClean="0">
                <a:solidFill>
                  <a:schemeClr val="tx1"/>
                </a:solidFill>
              </a:rPr>
              <a:t>, egyfeladatos - pl. DOS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Többfeladatos</a:t>
            </a:r>
            <a:r>
              <a:rPr lang="hu-HU" altLang="hu-HU" smtClean="0">
                <a:solidFill>
                  <a:schemeClr val="tx1"/>
                </a:solidFill>
              </a:rPr>
              <a:t> (multitasking) - pl. Windows</a:t>
            </a:r>
            <a:endParaRPr lang="hu-HU" altLang="hu-HU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hu-HU" altLang="hu-HU" smtClean="0">
                <a:solidFill>
                  <a:schemeClr val="tx1"/>
                </a:solidFill>
                <a:latin typeface="Arial" panose="020B0604020202020204" pitchFamily="34" charset="0"/>
              </a:rPr>
              <a:t>			zenehallgatás közben netezés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Többfelhasználós</a:t>
            </a:r>
            <a:r>
              <a:rPr lang="hu-HU" altLang="hu-HU" smtClean="0">
                <a:solidFill>
                  <a:schemeClr val="tx1"/>
                </a:solidFill>
              </a:rPr>
              <a:t> (multiuser)</a:t>
            </a:r>
          </a:p>
          <a:p>
            <a:pPr lvl="2" eaLnBrk="1" hangingPunct="1"/>
            <a:r>
              <a:rPr lang="hu-HU" altLang="hu-HU" smtClean="0">
                <a:solidFill>
                  <a:schemeClr val="tx1"/>
                </a:solidFill>
              </a:rPr>
              <a:t>Egyszerre többen is használhatják – pl. szerver operációs rendszerek</a:t>
            </a:r>
            <a:r>
              <a:rPr lang="hu-HU" altLang="hu-HU" smtClean="0">
                <a:solidFill>
                  <a:schemeClr val="tx1"/>
                </a:solidFill>
                <a:latin typeface="Arial" panose="020B0604020202020204" pitchFamily="34" charset="0"/>
              </a:rPr>
              <a:t>: Windows server 2000, 2003</a:t>
            </a:r>
          </a:p>
          <a:p>
            <a:pPr eaLnBrk="1" hangingPunct="1"/>
            <a:r>
              <a:rPr lang="hu-HU" altLang="hu-HU" smtClean="0">
                <a:solidFill>
                  <a:schemeClr val="tx1"/>
                </a:solidFill>
              </a:rPr>
              <a:t>Hálózati operációs rendszer</a:t>
            </a:r>
          </a:p>
          <a:p>
            <a:pPr lvl="1" eaLnBrk="1" hangingPunct="1"/>
            <a:r>
              <a:rPr lang="hu-HU" altLang="hu-HU" b="1" smtClean="0">
                <a:solidFill>
                  <a:schemeClr val="tx1"/>
                </a:solidFill>
              </a:rPr>
              <a:t>Hálózat felügyelete </a:t>
            </a:r>
            <a:r>
              <a:rPr lang="hu-HU" altLang="hu-HU" smtClean="0">
                <a:solidFill>
                  <a:schemeClr val="tx1"/>
                </a:solidFill>
              </a:rPr>
              <a:t>- pl. Windows szerver </a:t>
            </a:r>
            <a:r>
              <a:rPr lang="hu-HU" altLang="hu-HU" b="1" smtClean="0">
                <a:solidFill>
                  <a:schemeClr val="tx1"/>
                </a:solidFill>
              </a:rPr>
              <a:t>Operációs rendszerek</a:t>
            </a:r>
            <a:r>
              <a:rPr lang="hu-HU" altLang="hu-HU" smtClean="0">
                <a:solidFill>
                  <a:schemeClr val="tx1"/>
                </a:solidFill>
              </a:rPr>
              <a:t> – pl. Novell Netware</a:t>
            </a:r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59AB2890-0E46-40A9-861A-D85E4C7460D5}" type="slidenum">
              <a:rPr lang="hu-HU" altLang="hu-HU" sz="1400"/>
              <a:pPr algn="ctr" eaLnBrk="1" hangingPunct="1"/>
              <a:t>7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Főbb operációs rendszerek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304800" y="1600200"/>
            <a:ext cx="8515350" cy="4525963"/>
          </a:xfrm>
        </p:spPr>
        <p:txBody>
          <a:bodyPr/>
          <a:lstStyle/>
          <a:p>
            <a:pPr marL="342900" lvl="1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hu-HU" sz="3200" b="1" dirty="0" smtClean="0">
                <a:solidFill>
                  <a:schemeClr val="tx1"/>
                </a:solidFill>
              </a:rPr>
              <a:t>DOS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(nem felhasználóbarát, nincs grafikus megjelenítés)</a:t>
            </a:r>
          </a:p>
          <a:p>
            <a:pPr marL="342900" lvl="1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hu-HU" sz="3200" b="1" dirty="0" smtClean="0">
                <a:solidFill>
                  <a:schemeClr val="tx1"/>
                </a:solidFill>
              </a:rPr>
              <a:t>Windows 3.1, 3.11 és 95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(DOS alapokra épülő, nem önálló grafikus rendszer)</a:t>
            </a:r>
            <a:endParaRPr lang="hu-HU" sz="2400" dirty="0" smtClean="0">
              <a:solidFill>
                <a:schemeClr val="tx1"/>
              </a:solidFill>
              <a:latin typeface="Arial" charset="0"/>
            </a:endParaRPr>
          </a:p>
          <a:p>
            <a:pPr>
              <a:defRPr/>
            </a:pPr>
            <a:r>
              <a:rPr lang="hu-HU" b="1" dirty="0" smtClean="0">
                <a:solidFill>
                  <a:schemeClr val="tx1"/>
                </a:solidFill>
                <a:latin typeface="Arial" charset="0"/>
              </a:rPr>
              <a:t>Windows X család</a:t>
            </a:r>
            <a:r>
              <a:rPr lang="hu-HU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Arial" charset="0"/>
              </a:rPr>
              <a:t>(valódi 32 és 64 bites grafikus operációs rendszer)</a:t>
            </a:r>
          </a:p>
          <a:p>
            <a:pPr eaLnBrk="1" hangingPunct="1">
              <a:defRPr/>
            </a:pPr>
            <a:r>
              <a:rPr lang="hu-HU" b="1" dirty="0" smtClean="0">
                <a:solidFill>
                  <a:schemeClr val="tx1"/>
                </a:solidFill>
              </a:rPr>
              <a:t>Egyéb operációs rendszer</a:t>
            </a:r>
          </a:p>
          <a:p>
            <a:pPr lvl="1"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Linux</a:t>
            </a:r>
          </a:p>
          <a:p>
            <a:pPr lvl="1"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OS/2, Mac OS</a:t>
            </a:r>
          </a:p>
          <a:p>
            <a:pPr lvl="1"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Symbian, Android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6853D03B-49DF-43B8-B8F4-08736CBCB9F8}" type="slidenum">
              <a:rPr lang="hu-HU" altLang="hu-HU" sz="1400"/>
              <a:pPr algn="ctr" eaLnBrk="1" hangingPunct="1"/>
              <a:t>8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Windows típusok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15350" cy="4800600"/>
          </a:xfrm>
        </p:spPr>
        <p:txBody>
          <a:bodyPr/>
          <a:lstStyle/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3.1 és 3.11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95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98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2000 és NT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Millennium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XP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Vista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7</a:t>
            </a:r>
          </a:p>
          <a:p>
            <a:r>
              <a:rPr lang="hu-HU" altLang="hu-HU" sz="3000" smtClean="0">
                <a:solidFill>
                  <a:schemeClr val="tx1"/>
                </a:solidFill>
                <a:latin typeface="Arial" panose="020B0604020202020204" pitchFamily="34" charset="0"/>
              </a:rPr>
              <a:t>Windows 8 és 8.1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99BC5FA9-BA84-4E33-89CD-7947FE9410CF}" type="slidenum">
              <a:rPr lang="hu-HU" altLang="hu-HU" sz="1400"/>
              <a:pPr algn="ctr" eaLnBrk="1" hangingPunct="1"/>
              <a:t>9</a:t>
            </a:fld>
            <a:endParaRPr lang="hu-HU" altLang="hu-HU" sz="140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ációs_társadalom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 Narrow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 Narrow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427</Words>
  <Application>Microsoft Office PowerPoint</Application>
  <PresentationFormat>Diavetítés a képernyőre (4:3 oldalarány)</PresentationFormat>
  <Paragraphs>123</Paragraphs>
  <Slides>26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Trebuchet MS</vt:lpstr>
      <vt:lpstr>Calibri</vt:lpstr>
      <vt:lpstr>Monotype Corsiva</vt:lpstr>
      <vt:lpstr>Információs_társadalom</vt:lpstr>
      <vt:lpstr>SZOFTVEREK (programok)</vt:lpstr>
      <vt:lpstr>Számítógépes szoftverek</vt:lpstr>
      <vt:lpstr>Szoftverek csoportosítása</vt:lpstr>
      <vt:lpstr>Operációs rendszer</vt:lpstr>
      <vt:lpstr>Az operációs rendszer főbb feladatai</vt:lpstr>
      <vt:lpstr>Az operációs rendszer fajtái</vt:lpstr>
      <vt:lpstr>Az operációs rendszerek fajtái</vt:lpstr>
      <vt:lpstr>Főbb operációs rendszerek</vt:lpstr>
      <vt:lpstr>Microsoft Windows típusok</vt:lpstr>
      <vt:lpstr>Windows 3.1</vt:lpstr>
      <vt:lpstr>Windows 3.11</vt:lpstr>
      <vt:lpstr>Windows 95</vt:lpstr>
      <vt:lpstr>Windows 98</vt:lpstr>
      <vt:lpstr>Windows 2000</vt:lpstr>
      <vt:lpstr>Windows Millennium</vt:lpstr>
      <vt:lpstr>Windows XP</vt:lpstr>
      <vt:lpstr>Windows Vista</vt:lpstr>
      <vt:lpstr>Windows 7</vt:lpstr>
      <vt:lpstr>Windows 8 és 8.1</vt:lpstr>
      <vt:lpstr>Microsoft Windows vezérlőpult</vt:lpstr>
      <vt:lpstr>Egyéb operációs rendszerek - Linux</vt:lpstr>
      <vt:lpstr>Egyéb operációs rendszerek – Ubuntu</vt:lpstr>
      <vt:lpstr>Egyéb operációs rendszerek - IBM OS</vt:lpstr>
      <vt:lpstr>Egyéb operációs rendszerek - Mac OS</vt:lpstr>
      <vt:lpstr>Egyéb operációs rendszerek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Számítógép alapismeretek</dc:title>
  <dc:subject>Szoftver, Operációs rendszer</dc:subject>
  <dc:creator>Kecskeméti Tibor</dc:creator>
  <cp:lastModifiedBy>Tibor Kecskeméti</cp:lastModifiedBy>
  <cp:revision>196</cp:revision>
  <cp:lastPrinted>1601-01-01T00:00:00Z</cp:lastPrinted>
  <dcterms:created xsi:type="dcterms:W3CDTF">1601-01-01T00:00:00Z</dcterms:created>
  <dcterms:modified xsi:type="dcterms:W3CDTF">2020-02-10T09:18:33Z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