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28"/>
  </p:notesMasterIdLst>
  <p:sldIdLst>
    <p:sldId id="256" r:id="rId2"/>
    <p:sldId id="328" r:id="rId3"/>
    <p:sldId id="331" r:id="rId4"/>
    <p:sldId id="257" r:id="rId5"/>
    <p:sldId id="258" r:id="rId6"/>
    <p:sldId id="259" r:id="rId7"/>
    <p:sldId id="333" r:id="rId8"/>
    <p:sldId id="260" r:id="rId9"/>
    <p:sldId id="325" r:id="rId10"/>
    <p:sldId id="326" r:id="rId11"/>
    <p:sldId id="327" r:id="rId12"/>
    <p:sldId id="265" r:id="rId13"/>
    <p:sldId id="321" r:id="rId14"/>
    <p:sldId id="266" r:id="rId15"/>
    <p:sldId id="261" r:id="rId16"/>
    <p:sldId id="262" r:id="rId17"/>
    <p:sldId id="263" r:id="rId18"/>
    <p:sldId id="264" r:id="rId19"/>
    <p:sldId id="267" r:id="rId20"/>
    <p:sldId id="268" r:id="rId21"/>
    <p:sldId id="269" r:id="rId22"/>
    <p:sldId id="329" r:id="rId23"/>
    <p:sldId id="318" r:id="rId24"/>
    <p:sldId id="320" r:id="rId25"/>
    <p:sldId id="319" r:id="rId26"/>
    <p:sldId id="332" r:id="rId27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buChar char="–"/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FF00"/>
    <a:srgbClr val="FF0000"/>
    <a:srgbClr val="FFFF99"/>
    <a:srgbClr val="FF9933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82" autoAdjust="0"/>
  </p:normalViewPr>
  <p:slideViewPr>
    <p:cSldViewPr showGuides="1">
      <p:cViewPr varScale="1">
        <p:scale>
          <a:sx n="51" d="100"/>
          <a:sy n="51" d="100"/>
        </p:scale>
        <p:origin x="124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200"/>
            </a:lvl1pPr>
          </a:lstStyle>
          <a:p>
            <a:fld id="{0B5D5E72-6FAE-4D37-AD31-7E9B07EE6D75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F72DE-1E98-4677-8C82-5E2169861440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8CB0D9-F069-4E4E-A2FD-2A189895ACB1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191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70E2F-3667-41CD-9EF6-4023A63526FF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3360A6-F880-4220-BB11-DCBBF42B8C1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0165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1D238-3968-47F2-A422-20A500922DE9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C9F5A-4455-458A-99C5-1ADFC61199A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484725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Cím és szerkezeti vagy szervezeti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martArt-ábra helye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hu-H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85CC8-B343-4944-B8E1-68C7A3FEE1E0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105838-F19F-4F72-8E61-50B41726DD9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21595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7F5EC-A9B6-4DFA-B870-30350B287963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8CE30-06D2-4A9B-AE47-B6980047ED0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5955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5FC63-EF9C-4D4E-B368-1D6F186D093B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E3D8BF-96D5-45CD-A118-98E2CF65095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223088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BB22A-E465-49EE-A766-2CBCC31A4E3C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674BD8-5249-444D-A413-BE4E796CDC28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6438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044B0-B370-4320-909B-125C5463DCCB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C7B97-DEC0-4D87-819C-EC038BEDBD1D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6775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173B2-FE37-46FC-AABF-C43373372E86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DA3856-0FB5-4AC9-B886-4B46D6915BD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9952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13194-AA78-4B5F-8770-0B45D58FD08A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F9C8B3-1856-497A-B62A-292603E8E10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377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4B2CD-FD0E-44E2-B025-311B7F671DBC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FBC712-B15D-47BA-9264-69C6C49815C9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08302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A9839-0038-4763-A13D-16A00130C38A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791095-8595-49E6-86CB-F3FEE8170704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991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 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fld id="{8076F039-12A3-4728-BEE7-DD09C4DB9726}" type="datetime1">
              <a:rPr lang="hu-HU"/>
              <a:pPr>
                <a:defRPr/>
              </a:pPr>
              <a:t>2020. 02. 10.</a:t>
            </a:fld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FontTx/>
              <a:buNone/>
              <a:defRPr sz="1400"/>
            </a:lvl1pPr>
          </a:lstStyle>
          <a:p>
            <a:fld id="{12FC54E9-A08D-4A3A-BB80-EA0837B47AB7}" type="slidenum">
              <a:rPr lang="hu-HU" altLang="hu-HU"/>
              <a:pPr/>
              <a:t>‹#›</a:t>
            </a:fld>
            <a:endParaRPr lang="hu-HU" altLang="hu-HU"/>
          </a:p>
        </p:txBody>
      </p:sp>
      <p:sp>
        <p:nvSpPr>
          <p:cNvPr id="1031" name="AutoShape 7"/>
          <p:cNvSpPr>
            <a:spLocks noChangeArrowheads="1"/>
          </p:cNvSpPr>
          <p:nvPr/>
        </p:nvSpPr>
        <p:spPr bwMode="auto">
          <a:xfrm rot="-2283316">
            <a:off x="-679450" y="490538"/>
            <a:ext cx="40386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 rot="-2283316">
            <a:off x="5791200" y="5410200"/>
            <a:ext cx="4038600" cy="914400"/>
          </a:xfrm>
          <a:prstGeom prst="wave">
            <a:avLst>
              <a:gd name="adj1" fmla="val 13005"/>
              <a:gd name="adj2" fmla="val 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sp>
        <p:nvSpPr>
          <p:cNvPr id="1033" name="AutoShape 12">
            <a:hlinkClick r:id="" action="ppaction://hlinkshowjump?jump=previousslide"/>
          </p:cNvPr>
          <p:cNvSpPr>
            <a:spLocks noChangeArrowheads="1"/>
          </p:cNvSpPr>
          <p:nvPr userDrawn="1"/>
        </p:nvSpPr>
        <p:spPr bwMode="auto">
          <a:xfrm>
            <a:off x="8763000" y="6324600"/>
            <a:ext cx="228600" cy="304800"/>
          </a:xfrm>
          <a:prstGeom prst="leftArrow">
            <a:avLst>
              <a:gd name="adj1" fmla="val 50000"/>
              <a:gd name="adj2" fmla="val 52778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bldLvl="5" autoUpdateAnimBg="0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hu-HU" altLang="hu-H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Számítástechnika története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smtClean="0"/>
              <a:t>Hardware alapismeret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A8090ED-0F5A-4D2A-98F2-48530828BDD4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1267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827B1FF0-3D42-44DE-A754-46E13392B9E4}" type="slidenum">
              <a:rPr lang="hu-HU" altLang="hu-HU" sz="1400"/>
              <a:pPr>
                <a:buFontTx/>
                <a:buNone/>
              </a:pPr>
              <a:t>10</a:t>
            </a:fld>
            <a:endParaRPr lang="hu-HU" altLang="hu-HU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847013" cy="4114800"/>
          </a:xfrm>
        </p:spPr>
        <p:txBody>
          <a:bodyPr/>
          <a:lstStyle/>
          <a:p>
            <a:r>
              <a:rPr lang="hu-HU" altLang="hu-HU" smtClean="0"/>
              <a:t>4. Generációs gépek</a:t>
            </a:r>
          </a:p>
          <a:p>
            <a:pPr lvl="1"/>
            <a:r>
              <a:rPr lang="hu-HU" altLang="hu-HU" sz="2400" smtClean="0"/>
              <a:t>Építőelem: LSI, VLSI (magas integráltságú áramkörök) </a:t>
            </a:r>
          </a:p>
          <a:p>
            <a:pPr lvl="2"/>
            <a:r>
              <a:rPr lang="hu-HU" altLang="hu-HU" sz="2000" smtClean="0"/>
              <a:t>1980-as évektől használják fel számítógép építésre</a:t>
            </a:r>
          </a:p>
          <a:p>
            <a:pPr lvl="2"/>
            <a:r>
              <a:rPr lang="hu-HU" altLang="hu-HU" sz="2000" smtClean="0"/>
              <a:t>Neumann-elvű személyi számítógépek, napjaink technikája</a:t>
            </a:r>
          </a:p>
          <a:p>
            <a:pPr lvl="2"/>
            <a:r>
              <a:rPr lang="hu-HU" altLang="hu-HU" sz="2000" smtClean="0"/>
              <a:t>1981. augusztus 11. IBM PC, átütő piaci siker</a:t>
            </a:r>
          </a:p>
          <a:p>
            <a:pPr lvl="2"/>
            <a:r>
              <a:rPr lang="hu-HU" altLang="hu-HU" sz="2000" smtClean="0"/>
              <a:t>Fejlődési fázisok: XT, AT286, AT386, AT486, Pentium, ma P4</a:t>
            </a:r>
          </a:p>
          <a:p>
            <a:pPr lvl="2"/>
            <a:r>
              <a:rPr lang="hu-HU" altLang="hu-HU" sz="2000" smtClean="0"/>
              <a:t>Memória: integrált áramkörös RAM memóriamodulok</a:t>
            </a:r>
          </a:p>
          <a:p>
            <a:pPr lvl="2"/>
            <a:r>
              <a:rPr lang="hu-HU" altLang="hu-HU" sz="2000" smtClean="0"/>
              <a:t>Háttértárak: FDD, HDD, CD-ROM, DVD-ROM, PenDrive…</a:t>
            </a:r>
          </a:p>
          <a:p>
            <a:pPr lvl="2"/>
            <a:r>
              <a:rPr lang="hu-HU" altLang="hu-HU" sz="2000" smtClean="0"/>
              <a:t>Programozás: Grafikus Op. rendszerek, felhasználói programok</a:t>
            </a:r>
          </a:p>
          <a:p>
            <a:pPr lvl="2"/>
            <a:r>
              <a:rPr lang="hu-HU" altLang="hu-HU" sz="2000" smtClean="0"/>
              <a:t>Felhasználás: az élet minden területén</a:t>
            </a:r>
          </a:p>
        </p:txBody>
      </p:sp>
      <p:sp>
        <p:nvSpPr>
          <p:cNvPr id="75780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24A53E6-A934-4B18-B63D-7589CBA096B0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2291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3911AF73-D644-4567-8FC7-E7D375644A55}" type="slidenum">
              <a:rPr lang="hu-HU" altLang="hu-HU" sz="1400"/>
              <a:pPr>
                <a:buFontTx/>
                <a:buNone/>
              </a:pPr>
              <a:t>11</a:t>
            </a:fld>
            <a:endParaRPr lang="hu-HU" altLang="hu-HU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5. Generációs gépek</a:t>
            </a:r>
          </a:p>
          <a:p>
            <a:pPr lvl="1"/>
            <a:r>
              <a:rPr lang="hu-HU" altLang="hu-HU" smtClean="0"/>
              <a:t>Csak koncepció szinten létezik!</a:t>
            </a:r>
          </a:p>
          <a:p>
            <a:pPr lvl="2"/>
            <a:r>
              <a:rPr lang="hu-HU" altLang="hu-HU" smtClean="0"/>
              <a:t>1981-1993. között japán tudósok vezetésével kutatócsoport dolgozott a projekten</a:t>
            </a:r>
          </a:p>
          <a:p>
            <a:pPr lvl="2"/>
            <a:r>
              <a:rPr lang="hu-HU" altLang="hu-HU" smtClean="0"/>
              <a:t>Mesterséges intelligencia, felhasználó-orientált kommunikáció (pl. emberi beszéd „megértése”) </a:t>
            </a:r>
          </a:p>
          <a:p>
            <a:pPr lvl="2"/>
            <a:r>
              <a:rPr lang="hu-HU" altLang="hu-HU" smtClean="0"/>
              <a:t>Megvalósítás: NEURÁLIS hálózatok használatával</a:t>
            </a:r>
          </a:p>
          <a:p>
            <a:pPr lvl="2"/>
            <a:r>
              <a:rPr lang="hu-HU" altLang="hu-HU" smtClean="0"/>
              <a:t>A jelenlegi technológia még alkalmatlan a fejlesztésre, ezért a projekt áll!</a:t>
            </a:r>
          </a:p>
        </p:txBody>
      </p:sp>
      <p:sp>
        <p:nvSpPr>
          <p:cNvPr id="76804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B56C91E-E7AA-429F-9185-FF6D4C98B8EC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331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A0FC6CB-767B-4C9B-9708-306F6925E072}" type="slidenum">
              <a:rPr lang="hu-HU" altLang="hu-HU" sz="1400"/>
              <a:pPr>
                <a:buFontTx/>
                <a:buNone/>
              </a:pPr>
              <a:t>12</a:t>
            </a:fld>
            <a:endParaRPr lang="hu-HU" altLang="hu-HU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Információ mértékek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bit	: </a:t>
            </a:r>
          </a:p>
          <a:p>
            <a:pPr lvl="1"/>
            <a:r>
              <a:rPr lang="hu-HU" altLang="hu-HU" smtClean="0"/>
              <a:t>Az információ alapegysége</a:t>
            </a:r>
          </a:p>
          <a:p>
            <a:pPr lvl="1"/>
            <a:r>
              <a:rPr lang="hu-HU" altLang="hu-HU" smtClean="0"/>
              <a:t>Olyan fizikai jel melynek két állapota van</a:t>
            </a:r>
          </a:p>
          <a:p>
            <a:pPr lvl="2"/>
            <a:r>
              <a:rPr lang="hu-HU" altLang="hu-HU" b="1" smtClean="0"/>
              <a:t>0</a:t>
            </a:r>
            <a:r>
              <a:rPr lang="hu-HU" altLang="hu-HU" smtClean="0"/>
              <a:t>, </a:t>
            </a:r>
            <a:r>
              <a:rPr lang="hu-HU" altLang="hu-HU" b="1" smtClean="0"/>
              <a:t>1</a:t>
            </a:r>
            <a:r>
              <a:rPr lang="hu-HU" altLang="hu-HU" smtClean="0"/>
              <a:t>		</a:t>
            </a:r>
            <a:r>
              <a:rPr lang="hu-HU" altLang="hu-HU" b="1" smtClean="0"/>
              <a:t>H</a:t>
            </a:r>
            <a:r>
              <a:rPr lang="hu-HU" altLang="hu-HU" smtClean="0"/>
              <a:t>amis, </a:t>
            </a:r>
            <a:r>
              <a:rPr lang="hu-HU" altLang="hu-HU" b="1" smtClean="0"/>
              <a:t>I</a:t>
            </a:r>
            <a:r>
              <a:rPr lang="hu-HU" altLang="hu-HU" smtClean="0"/>
              <a:t>gaz            </a:t>
            </a:r>
            <a:r>
              <a:rPr lang="hu-HU" altLang="hu-HU" b="1" smtClean="0"/>
              <a:t>F</a:t>
            </a:r>
            <a:r>
              <a:rPr lang="hu-HU" altLang="hu-HU" smtClean="0"/>
              <a:t>alse, </a:t>
            </a:r>
            <a:r>
              <a:rPr lang="hu-HU" altLang="hu-HU" b="1" smtClean="0"/>
              <a:t>T</a:t>
            </a:r>
            <a:r>
              <a:rPr lang="hu-HU" altLang="hu-HU" smtClean="0"/>
              <a:t>rue</a:t>
            </a:r>
          </a:p>
          <a:p>
            <a:r>
              <a:rPr lang="hu-HU" altLang="hu-HU" smtClean="0"/>
              <a:t>Byte (bájt) Jele: B</a:t>
            </a:r>
          </a:p>
          <a:p>
            <a:pPr lvl="1"/>
            <a:r>
              <a:rPr lang="hu-HU" altLang="hu-HU" smtClean="0"/>
              <a:t>Az információ tárolás alapegysége</a:t>
            </a:r>
          </a:p>
          <a:p>
            <a:pPr lvl="1"/>
            <a:r>
              <a:rPr lang="hu-HU" altLang="hu-HU" smtClean="0"/>
              <a:t>8 bit = 1 B (bájt)</a:t>
            </a:r>
          </a:p>
        </p:txBody>
      </p:sp>
      <p:sp>
        <p:nvSpPr>
          <p:cNvPr id="21507" name="Oval 1027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5" autoUpdateAnimBg="0"/>
      <p:bldP spid="2150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2C1F7ED-905A-44F9-BE62-6850DB3D1CC7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433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6E4C8E6-DBC8-4EF3-B203-9CF21945BD87}" type="slidenum">
              <a:rPr lang="hu-HU" altLang="hu-HU" sz="1400"/>
              <a:pPr>
                <a:buFontTx/>
                <a:buNone/>
              </a:pPr>
              <a:t>13</a:t>
            </a:fld>
            <a:endParaRPr lang="hu-HU" altLang="hu-HU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772400" cy="1223963"/>
          </a:xfrm>
        </p:spPr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Információ mértékek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8135937" cy="4114800"/>
          </a:xfrm>
        </p:spPr>
        <p:txBody>
          <a:bodyPr/>
          <a:lstStyle/>
          <a:p>
            <a:pPr>
              <a:buFontTx/>
              <a:buNone/>
            </a:pPr>
            <a:endParaRPr lang="hu-HU" altLang="hu-HU" sz="2400" smtClean="0"/>
          </a:p>
          <a:p>
            <a:pPr>
              <a:buFontTx/>
              <a:buNone/>
            </a:pPr>
            <a:r>
              <a:rPr lang="hu-HU" altLang="hu-HU" sz="2400" smtClean="0"/>
              <a:t>1 biten      _ 2</a:t>
            </a:r>
            <a:r>
              <a:rPr lang="hu-HU" altLang="hu-HU" sz="2400" baseline="30000" smtClean="0"/>
              <a:t>1</a:t>
            </a:r>
            <a:r>
              <a:rPr lang="hu-HU" altLang="hu-HU" sz="2400" smtClean="0"/>
              <a:t> = 2 féle számot (0 vagy 1)</a:t>
            </a:r>
          </a:p>
          <a:p>
            <a:pPr>
              <a:buFontTx/>
              <a:buNone/>
            </a:pPr>
            <a:r>
              <a:rPr lang="hu-HU" altLang="hu-HU" sz="2400" smtClean="0"/>
              <a:t>2 biten     _  _   2</a:t>
            </a:r>
            <a:r>
              <a:rPr lang="hu-HU" altLang="hu-HU" sz="2400" baseline="30000" smtClean="0"/>
              <a:t>2</a:t>
            </a:r>
            <a:r>
              <a:rPr lang="hu-HU" altLang="hu-HU" sz="2400" smtClean="0"/>
              <a:t> = 4  féle különböző számot (00    01    10   11)</a:t>
            </a:r>
          </a:p>
          <a:p>
            <a:pPr>
              <a:buFontTx/>
              <a:buNone/>
            </a:pPr>
            <a:r>
              <a:rPr lang="hu-HU" altLang="hu-HU" sz="2400" smtClean="0"/>
              <a:t>4 biten    _  _  _  _  2</a:t>
            </a:r>
            <a:r>
              <a:rPr lang="hu-HU" altLang="hu-HU" sz="2400" baseline="30000" smtClean="0"/>
              <a:t>4</a:t>
            </a:r>
            <a:r>
              <a:rPr lang="hu-HU" altLang="hu-HU" sz="2400" smtClean="0"/>
              <a:t>  = 16 féle különböző számot (0000   0001  0010   0100   1000   0011   0110   1100   1010   0101   1001   0111   1110   1011   1101   1111)</a:t>
            </a:r>
          </a:p>
          <a:p>
            <a:pPr>
              <a:buFontTx/>
              <a:buNone/>
            </a:pPr>
            <a:r>
              <a:rPr lang="hu-HU" altLang="hu-HU" sz="2400" smtClean="0"/>
              <a:t>1 Byte-on 2</a:t>
            </a:r>
            <a:r>
              <a:rPr lang="hu-HU" altLang="hu-HU" sz="2400" baseline="30000" smtClean="0"/>
              <a:t>8 </a:t>
            </a:r>
            <a:r>
              <a:rPr lang="hu-HU" altLang="hu-HU" sz="2400" smtClean="0"/>
              <a:t>= 256 féle különböző számot különböztetünk meg.</a:t>
            </a:r>
          </a:p>
          <a:p>
            <a:pPr algn="ctr">
              <a:buFontTx/>
              <a:buNone/>
            </a:pPr>
            <a:r>
              <a:rPr lang="hu-HU" altLang="hu-HU" smtClean="0"/>
              <a:t>1 Byte 1 karakter tárolására elegendő hely</a:t>
            </a:r>
          </a:p>
          <a:p>
            <a:pPr algn="ctr">
              <a:buFontTx/>
              <a:buNone/>
            </a:pPr>
            <a:r>
              <a:rPr lang="hu-HU" altLang="hu-HU" sz="1600" smtClean="0"/>
              <a:t>	</a:t>
            </a:r>
            <a:r>
              <a:rPr lang="hu-HU" altLang="hu-HU" sz="2400" smtClean="0"/>
              <a:t>lásd: az ASCII kódtáblát!</a:t>
            </a:r>
          </a:p>
        </p:txBody>
      </p:sp>
      <p:sp>
        <p:nvSpPr>
          <p:cNvPr id="69637" name="Oval 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96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 bldLvl="5" autoUpdateAnimBg="0"/>
      <p:bldP spid="696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0C70A73-C01A-446C-B875-3114B4D06A40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536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16E6F992-BBD2-4FF7-B2F1-A4B645365686}" type="slidenum">
              <a:rPr lang="hu-HU" altLang="hu-HU" sz="1400"/>
              <a:pPr>
                <a:buFontTx/>
                <a:buNone/>
              </a:pPr>
              <a:t>14</a:t>
            </a:fld>
            <a:endParaRPr lang="hu-HU" altLang="hu-HU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235075"/>
          </a:xfrm>
        </p:spPr>
        <p:txBody>
          <a:bodyPr/>
          <a:lstStyle/>
          <a:p>
            <a:pPr>
              <a:defRPr/>
            </a:pPr>
            <a:r>
              <a:rPr lang="hu-HU" alt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Információ mértékek, átváltások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hu-HU" altLang="hu-HU" smtClean="0"/>
              <a:t>1 bájt (B) = 8 bit</a:t>
            </a:r>
          </a:p>
          <a:p>
            <a:pPr algn="ctr"/>
            <a:r>
              <a:rPr lang="hu-HU" altLang="hu-HU" smtClean="0"/>
              <a:t>1 kilobájt (kB) = 2</a:t>
            </a:r>
            <a:r>
              <a:rPr lang="hu-HU" altLang="hu-HU" baseline="30000" smtClean="0"/>
              <a:t>10</a:t>
            </a:r>
            <a:r>
              <a:rPr lang="hu-HU" altLang="hu-HU" smtClean="0"/>
              <a:t> = 1024 bájt</a:t>
            </a:r>
          </a:p>
          <a:p>
            <a:pPr algn="ctr"/>
            <a:r>
              <a:rPr lang="hu-HU" altLang="hu-HU" smtClean="0"/>
              <a:t>1 megabájt (MB) = 1024 kB</a:t>
            </a:r>
          </a:p>
          <a:p>
            <a:pPr algn="ctr"/>
            <a:r>
              <a:rPr lang="hu-HU" altLang="hu-HU" smtClean="0"/>
              <a:t>1 gigabájt (GB) = 1024 MB</a:t>
            </a:r>
          </a:p>
          <a:p>
            <a:pPr algn="ctr"/>
            <a:r>
              <a:rPr lang="hu-HU" altLang="hu-HU" smtClean="0"/>
              <a:t>1 terabájt  (TB)  = 1024 GB</a:t>
            </a:r>
          </a:p>
          <a:p>
            <a:pPr algn="ctr"/>
            <a:r>
              <a:rPr lang="hu-HU" altLang="hu-HU" smtClean="0"/>
              <a:t>1 petabájt (PB) = 1024 TB</a:t>
            </a:r>
          </a:p>
          <a:p>
            <a:pPr algn="ctr"/>
            <a:r>
              <a:rPr lang="hu-HU" altLang="hu-HU" smtClean="0"/>
              <a:t>1 exabájt (EB) = 1024 PB</a:t>
            </a:r>
            <a:endParaRPr lang="hu-HU" altLang="hu-HU" sz="1600" smtClean="0"/>
          </a:p>
        </p:txBody>
      </p:sp>
      <p:sp>
        <p:nvSpPr>
          <p:cNvPr id="12293" name="Oval 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91F10C0-FEA0-48CF-835A-44B1ED3C77AE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6387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77EA88AD-CA4E-4A86-8BDD-C3242029ACEC}" type="slidenum">
              <a:rPr lang="hu-HU" altLang="hu-HU" sz="1400"/>
              <a:pPr>
                <a:buFontTx/>
                <a:buNone/>
              </a:pPr>
              <a:t>15</a:t>
            </a:fld>
            <a:endParaRPr lang="hu-HU" altLang="hu-HU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Neumann-elvű számítógép</a:t>
            </a:r>
            <a:r>
              <a:rPr lang="hu-HU" altLang="hu-HU" smtClean="0"/>
              <a:t> felépítése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2514600"/>
            <a:ext cx="1220788" cy="14462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4400"/>
              <a:t>CPU</a:t>
            </a:r>
            <a:endParaRPr lang="hu-HU" altLang="hu-HU" sz="2400"/>
          </a:p>
        </p:txBody>
      </p: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1600200" y="2895600"/>
            <a:ext cx="5029200" cy="762000"/>
            <a:chOff x="1008" y="1824"/>
            <a:chExt cx="3168" cy="480"/>
          </a:xfrm>
        </p:grpSpPr>
        <p:sp>
          <p:nvSpPr>
            <p:cNvPr id="16409" name="Line 6"/>
            <p:cNvSpPr>
              <a:spLocks noChangeShapeType="1"/>
            </p:cNvSpPr>
            <p:nvPr/>
          </p:nvSpPr>
          <p:spPr bwMode="auto">
            <a:xfrm>
              <a:off x="1008" y="182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10" name="Line 7"/>
            <p:cNvSpPr>
              <a:spLocks noChangeShapeType="1"/>
            </p:cNvSpPr>
            <p:nvPr/>
          </p:nvSpPr>
          <p:spPr bwMode="auto">
            <a:xfrm>
              <a:off x="1008" y="206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11" name="Line 8"/>
            <p:cNvSpPr>
              <a:spLocks noChangeShapeType="1"/>
            </p:cNvSpPr>
            <p:nvPr/>
          </p:nvSpPr>
          <p:spPr bwMode="auto">
            <a:xfrm>
              <a:off x="1008" y="230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629400" y="2514600"/>
            <a:ext cx="1220788" cy="14462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/>
              <a:t>DMA</a:t>
            </a:r>
            <a:endParaRPr lang="hu-HU" altLang="hu-HU" sz="24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971800" y="5105400"/>
            <a:ext cx="14478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ROM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447800" y="5105400"/>
            <a:ext cx="1524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RAM</a:t>
            </a:r>
          </a:p>
        </p:txBody>
      </p: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1447800" y="2895600"/>
            <a:ext cx="2971800" cy="2228850"/>
            <a:chOff x="912" y="1824"/>
            <a:chExt cx="1872" cy="1404"/>
          </a:xfrm>
        </p:grpSpPr>
        <p:sp>
          <p:nvSpPr>
            <p:cNvPr id="16405" name="Text Box 13"/>
            <p:cNvSpPr txBox="1">
              <a:spLocks noChangeArrowheads="1"/>
            </p:cNvSpPr>
            <p:nvPr/>
          </p:nvSpPr>
          <p:spPr bwMode="auto">
            <a:xfrm>
              <a:off x="912" y="2928"/>
              <a:ext cx="1872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2400"/>
                <a:t>Operatív tár/Memória</a:t>
              </a:r>
            </a:p>
          </p:txBody>
        </p:sp>
        <p:sp>
          <p:nvSpPr>
            <p:cNvPr id="16406" name="Line 16"/>
            <p:cNvSpPr>
              <a:spLocks noChangeShapeType="1"/>
            </p:cNvSpPr>
            <p:nvPr/>
          </p:nvSpPr>
          <p:spPr bwMode="auto">
            <a:xfrm>
              <a:off x="1296" y="182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7" name="Line 17"/>
            <p:cNvSpPr>
              <a:spLocks noChangeShapeType="1"/>
            </p:cNvSpPr>
            <p:nvPr/>
          </p:nvSpPr>
          <p:spPr bwMode="auto">
            <a:xfrm>
              <a:off x="1728" y="2064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8" name="Line 18"/>
            <p:cNvSpPr>
              <a:spLocks noChangeShapeType="1"/>
            </p:cNvSpPr>
            <p:nvPr/>
          </p:nvSpPr>
          <p:spPr bwMode="auto">
            <a:xfrm>
              <a:off x="2112" y="2304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4800600" y="2895600"/>
            <a:ext cx="1828800" cy="2895600"/>
            <a:chOff x="3024" y="1824"/>
            <a:chExt cx="1152" cy="1824"/>
          </a:xfrm>
        </p:grpSpPr>
        <p:sp>
          <p:nvSpPr>
            <p:cNvPr id="16401" name="Rectangle 11"/>
            <p:cNvSpPr>
              <a:spLocks noChangeArrowheads="1"/>
            </p:cNvSpPr>
            <p:nvPr/>
          </p:nvSpPr>
          <p:spPr bwMode="auto">
            <a:xfrm>
              <a:off x="3024" y="2784"/>
              <a:ext cx="1152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Perifériák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(Háttértárak,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 I/O perifériák)</a:t>
              </a:r>
            </a:p>
          </p:txBody>
        </p:sp>
        <p:sp>
          <p:nvSpPr>
            <p:cNvPr id="16402" name="Line 19"/>
            <p:cNvSpPr>
              <a:spLocks noChangeShapeType="1"/>
            </p:cNvSpPr>
            <p:nvPr/>
          </p:nvSpPr>
          <p:spPr bwMode="auto">
            <a:xfrm>
              <a:off x="3168" y="1824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3" name="Line 20"/>
            <p:cNvSpPr>
              <a:spLocks noChangeShapeType="1"/>
            </p:cNvSpPr>
            <p:nvPr/>
          </p:nvSpPr>
          <p:spPr bwMode="auto">
            <a:xfrm>
              <a:off x="3600" y="2064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6404" name="Line 21"/>
            <p:cNvSpPr>
              <a:spLocks noChangeShapeType="1"/>
            </p:cNvSpPr>
            <p:nvPr/>
          </p:nvSpPr>
          <p:spPr bwMode="auto">
            <a:xfrm>
              <a:off x="3984" y="23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71775" y="1916113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Busz/Sín rendszer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492500" y="24209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Adat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492500" y="28527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Cím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92500" y="3284538"/>
            <a:ext cx="136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Vezérlő</a:t>
            </a: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7" grpId="0" animBg="1"/>
      <p:bldP spid="7182" grpId="0" animBg="1"/>
      <p:bldP spid="7183" grpId="0" animBg="1"/>
      <p:bldP spid="7194" grpId="0"/>
      <p:bldP spid="7195" grpId="0"/>
      <p:bldP spid="7196" grpId="0"/>
      <p:bldP spid="7197" grpId="0"/>
      <p:bldP spid="71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átum helye 2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942A4BC-9648-4D04-AF09-560057C3ACCB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7411" name="Dia számának helye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A3ABE3C4-6825-4F91-8DAF-0D560F5BE256}" type="slidenum">
              <a:rPr lang="hu-HU" altLang="hu-HU" sz="1400"/>
              <a:pPr>
                <a:buFontTx/>
                <a:buNone/>
              </a:pPr>
              <a:t>16</a:t>
            </a:fld>
            <a:endParaRPr lang="hu-HU" altLang="hu-HU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sz="4000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 (Central Processing Unit)</a:t>
            </a:r>
            <a:r>
              <a:rPr lang="hu-HU" altLang="hu-HU" sz="4000" smtClean="0"/>
              <a:t> felépítése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981200" y="1752600"/>
            <a:ext cx="5715000" cy="4724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286000" y="1981200"/>
            <a:ext cx="228600" cy="304800"/>
          </a:xfrm>
          <a:prstGeom prst="rect">
            <a:avLst/>
          </a:prstGeom>
          <a:solidFill>
            <a:srgbClr val="0000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667000" y="1905000"/>
            <a:ext cx="480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CU (vezérlő egység)</a:t>
            </a:r>
          </a:p>
        </p:txBody>
      </p:sp>
      <p:sp>
        <p:nvSpPr>
          <p:cNvPr id="8198" name="Freeform 6"/>
          <p:cNvSpPr>
            <a:spLocks/>
          </p:cNvSpPr>
          <p:nvPr/>
        </p:nvSpPr>
        <p:spPr bwMode="auto">
          <a:xfrm>
            <a:off x="2362200" y="2743200"/>
            <a:ext cx="2133600" cy="1828800"/>
          </a:xfrm>
          <a:custGeom>
            <a:avLst/>
            <a:gdLst>
              <a:gd name="T0" fmla="*/ 0 w 1344"/>
              <a:gd name="T1" fmla="*/ 0 h 1152"/>
              <a:gd name="T2" fmla="*/ 846772500 w 1344"/>
              <a:gd name="T3" fmla="*/ 0 h 1152"/>
              <a:gd name="T4" fmla="*/ 1693545000 w 1344"/>
              <a:gd name="T5" fmla="*/ 2056447500 h 1152"/>
              <a:gd name="T6" fmla="*/ 2147483647 w 1344"/>
              <a:gd name="T7" fmla="*/ 0 h 1152"/>
              <a:gd name="T8" fmla="*/ 2147483647 w 1344"/>
              <a:gd name="T9" fmla="*/ 0 h 1152"/>
              <a:gd name="T10" fmla="*/ 2147483647 w 1344"/>
              <a:gd name="T11" fmla="*/ 2147483647 h 1152"/>
              <a:gd name="T12" fmla="*/ 1209675000 w 1344"/>
              <a:gd name="T13" fmla="*/ 2147483647 h 1152"/>
              <a:gd name="T14" fmla="*/ 0 w 1344"/>
              <a:gd name="T15" fmla="*/ 0 h 11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344" h="1152">
                <a:moveTo>
                  <a:pt x="0" y="0"/>
                </a:moveTo>
                <a:lnTo>
                  <a:pt x="336" y="0"/>
                </a:lnTo>
                <a:lnTo>
                  <a:pt x="672" y="816"/>
                </a:lnTo>
                <a:lnTo>
                  <a:pt x="1008" y="0"/>
                </a:lnTo>
                <a:lnTo>
                  <a:pt x="1344" y="0"/>
                </a:lnTo>
                <a:lnTo>
                  <a:pt x="864" y="1152"/>
                </a:lnTo>
                <a:lnTo>
                  <a:pt x="480" y="1152"/>
                </a:lnTo>
                <a:lnTo>
                  <a:pt x="0" y="0"/>
                </a:lnTo>
                <a:close/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2819400" y="27432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ALU</a:t>
            </a:r>
          </a:p>
        </p:txBody>
      </p:sp>
      <p:grpSp>
        <p:nvGrpSpPr>
          <p:cNvPr id="8216" name="Group 24"/>
          <p:cNvGrpSpPr>
            <a:grpSpLocks/>
          </p:cNvGrpSpPr>
          <p:nvPr/>
        </p:nvGrpSpPr>
        <p:grpSpPr bwMode="auto">
          <a:xfrm>
            <a:off x="5410200" y="2667000"/>
            <a:ext cx="1676400" cy="2057400"/>
            <a:chOff x="3408" y="1680"/>
            <a:chExt cx="1056" cy="1296"/>
          </a:xfrm>
        </p:grpSpPr>
        <p:sp>
          <p:nvSpPr>
            <p:cNvPr id="17424" name="Rectangle 8"/>
            <p:cNvSpPr>
              <a:spLocks noChangeArrowheads="1"/>
            </p:cNvSpPr>
            <p:nvPr/>
          </p:nvSpPr>
          <p:spPr bwMode="auto">
            <a:xfrm>
              <a:off x="3408" y="1680"/>
              <a:ext cx="1056" cy="129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17425" name="Line 9"/>
            <p:cNvSpPr>
              <a:spLocks noChangeShapeType="1"/>
            </p:cNvSpPr>
            <p:nvPr/>
          </p:nvSpPr>
          <p:spPr bwMode="auto">
            <a:xfrm>
              <a:off x="3936" y="1680"/>
              <a:ext cx="0" cy="129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26" name="Line 10"/>
            <p:cNvSpPr>
              <a:spLocks noChangeShapeType="1"/>
            </p:cNvSpPr>
            <p:nvPr/>
          </p:nvSpPr>
          <p:spPr bwMode="auto">
            <a:xfrm>
              <a:off x="3408" y="1824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27" name="Line 11"/>
            <p:cNvSpPr>
              <a:spLocks noChangeShapeType="1"/>
            </p:cNvSpPr>
            <p:nvPr/>
          </p:nvSpPr>
          <p:spPr bwMode="auto">
            <a:xfrm>
              <a:off x="3408" y="1968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28" name="Line 12"/>
            <p:cNvSpPr>
              <a:spLocks noChangeShapeType="1"/>
            </p:cNvSpPr>
            <p:nvPr/>
          </p:nvSpPr>
          <p:spPr bwMode="auto">
            <a:xfrm>
              <a:off x="3408" y="2112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29" name="Line 13"/>
            <p:cNvSpPr>
              <a:spLocks noChangeShapeType="1"/>
            </p:cNvSpPr>
            <p:nvPr/>
          </p:nvSpPr>
          <p:spPr bwMode="auto">
            <a:xfrm>
              <a:off x="3408" y="2256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30" name="Line 14"/>
            <p:cNvSpPr>
              <a:spLocks noChangeShapeType="1"/>
            </p:cNvSpPr>
            <p:nvPr/>
          </p:nvSpPr>
          <p:spPr bwMode="auto">
            <a:xfrm>
              <a:off x="3408" y="2400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31" name="Line 15"/>
            <p:cNvSpPr>
              <a:spLocks noChangeShapeType="1"/>
            </p:cNvSpPr>
            <p:nvPr/>
          </p:nvSpPr>
          <p:spPr bwMode="auto">
            <a:xfrm>
              <a:off x="3408" y="2544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32" name="Line 16"/>
            <p:cNvSpPr>
              <a:spLocks noChangeShapeType="1"/>
            </p:cNvSpPr>
            <p:nvPr/>
          </p:nvSpPr>
          <p:spPr bwMode="auto">
            <a:xfrm>
              <a:off x="3408" y="2688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7433" name="Line 17"/>
            <p:cNvSpPr>
              <a:spLocks noChangeShapeType="1"/>
            </p:cNvSpPr>
            <p:nvPr/>
          </p:nvSpPr>
          <p:spPr bwMode="auto">
            <a:xfrm>
              <a:off x="3408" y="2832"/>
              <a:ext cx="105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435600" y="2205038"/>
            <a:ext cx="165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Regiszterek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981200" y="4876800"/>
            <a:ext cx="5715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2057400" y="5029200"/>
            <a:ext cx="55626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Co-processor (matematikai társprocesszor)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2057400" y="5638800"/>
            <a:ext cx="55626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CACHE memória</a:t>
            </a:r>
          </a:p>
        </p:txBody>
      </p:sp>
      <p:sp>
        <p:nvSpPr>
          <p:cNvPr id="8218" name="Oval 26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6" grpId="0" animBg="1"/>
      <p:bldP spid="8197" grpId="0"/>
      <p:bldP spid="8199" grpId="0"/>
      <p:bldP spid="8210" grpId="0"/>
      <p:bldP spid="8214" grpId="0" animBg="1"/>
      <p:bldP spid="8215" grpId="0" animBg="1"/>
      <p:bldP spid="821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7DCEA8A5-66AE-41C2-9557-389683146C36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843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4EADD431-A94E-440B-AA70-DC6575A30486}" type="slidenum">
              <a:rPr lang="hu-HU" altLang="hu-HU" sz="1400"/>
              <a:pPr>
                <a:buFontTx/>
                <a:buNone/>
              </a:pPr>
              <a:t>17</a:t>
            </a:fld>
            <a:endParaRPr lang="hu-HU" altLang="hu-HU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CU Controll Unit (Vezérlő egység):</a:t>
            </a:r>
          </a:p>
          <a:p>
            <a:pPr lvl="1"/>
            <a:r>
              <a:rPr lang="hu-HU" altLang="hu-HU" smtClean="0"/>
              <a:t>Feladata a gépi kódú utasítások dekódolása (értelmezése) és végrehajttatása.</a:t>
            </a:r>
          </a:p>
          <a:p>
            <a:r>
              <a:rPr lang="hu-HU" altLang="hu-HU" smtClean="0"/>
              <a:t>ALU Aritmetikai és logikai egység:</a:t>
            </a:r>
          </a:p>
          <a:p>
            <a:pPr lvl="1"/>
            <a:r>
              <a:rPr lang="hu-HU" altLang="hu-HU" smtClean="0"/>
              <a:t>Feladata logikai műveletek (nem, és, vagy...) elvégzése és matematikai műveletek végzése egész (fixpontos) számokkal.</a:t>
            </a:r>
          </a:p>
        </p:txBody>
      </p:sp>
      <p:sp>
        <p:nvSpPr>
          <p:cNvPr id="9221" name="Oval 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916ADE3-FCC4-4585-9097-59D76170446C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945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7DFBA1B-B21D-4896-96A7-8E5FEECAE334}" type="slidenum">
              <a:rPr lang="hu-HU" altLang="hu-HU" sz="1400"/>
              <a:pPr>
                <a:buFontTx/>
                <a:buNone/>
              </a:pPr>
              <a:t>18</a:t>
            </a:fld>
            <a:endParaRPr lang="hu-HU" altLang="hu-HU" sz="140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Regiszterek:</a:t>
            </a:r>
          </a:p>
          <a:p>
            <a:pPr lvl="1"/>
            <a:r>
              <a:rPr lang="hu-HU" altLang="hu-HU" smtClean="0"/>
              <a:t>Néhány bájtos adattároló egységek. A műveletek operandusait és eredményét tárolják.</a:t>
            </a:r>
          </a:p>
          <a:p>
            <a:r>
              <a:rPr lang="hu-HU" altLang="hu-HU" smtClean="0"/>
              <a:t>Co-processor (matematikai társprocessor)</a:t>
            </a:r>
          </a:p>
          <a:p>
            <a:pPr lvl="1"/>
            <a:r>
              <a:rPr lang="hu-HU" altLang="hu-HU" smtClean="0"/>
              <a:t>486-os processzorokba került először beépítésre, előtte külön foglalatban volt</a:t>
            </a:r>
          </a:p>
          <a:p>
            <a:pPr lvl="1"/>
            <a:r>
              <a:rPr lang="hu-HU" altLang="hu-HU" smtClean="0"/>
              <a:t>Feladata: Műveletek végzése valós (lebegőpontos) számokkal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ADCC42A4-054B-4055-80BD-A891A4E40C5C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048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60718B9-2028-4783-8B3A-C88D101D1696}" type="slidenum">
              <a:rPr lang="hu-HU" altLang="hu-HU" sz="1400"/>
              <a:pPr>
                <a:buFontTx/>
                <a:buNone/>
              </a:pPr>
              <a:t>19</a:t>
            </a:fld>
            <a:endParaRPr lang="hu-HU" altLang="hu-HU" sz="140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CACHE memória:</a:t>
            </a:r>
          </a:p>
          <a:p>
            <a:pPr lvl="1"/>
            <a:r>
              <a:rPr lang="hu-HU" altLang="hu-HU" smtClean="0"/>
              <a:t>Növeli a számítógép sebességét azáltal, hogy amíg a processzor egyéb műveleteket végez, a soron következő utasítások, az operatív tárból (memóriából) átmásolódnak ebbe a tárba.</a:t>
            </a:r>
          </a:p>
          <a:p>
            <a:pPr lvl="1"/>
            <a:r>
              <a:rPr lang="hu-HU" altLang="hu-HU" smtClean="0"/>
              <a:t>A Cache memória elérési ideje jóval gyorsabb, mint az operatív táré!</a:t>
            </a:r>
          </a:p>
          <a:p>
            <a:pPr lvl="1"/>
            <a:r>
              <a:rPr lang="hu-HU" altLang="hu-HU" smtClean="0"/>
              <a:t>Ezért gyorsítótárnak is nevezik.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68F3DC0D-4E03-49B9-B5F5-0D7C645EC0CD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307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ABC9DE0F-EE70-4BE8-89FB-FBF5AC00640F}" type="slidenum">
              <a:rPr lang="hu-HU" altLang="hu-HU" sz="1400"/>
              <a:pPr>
                <a:buFontTx/>
                <a:buNone/>
              </a:pPr>
              <a:t>2</a:t>
            </a:fld>
            <a:endParaRPr lang="hu-HU" altLang="hu-HU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smtClean="0"/>
              <a:t>Számítógéphez vezető út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1845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altLang="hu-HU" smtClean="0"/>
              <a:t>Mechanikus számológépek: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Abakusz (Kína i.e.)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Wilhelm Schickard: 4 alapműveletes gép (1623)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Leibnitz: a kettes számrendszert javasolja (1679)</a:t>
            </a:r>
          </a:p>
          <a:p>
            <a:pPr>
              <a:lnSpc>
                <a:spcPct val="80000"/>
              </a:lnSpc>
            </a:pPr>
            <a:r>
              <a:rPr lang="hu-HU" altLang="hu-HU" smtClean="0"/>
              <a:t>Programvezérelt szerkezetek: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Kempelen Farkas: „beszélő gép” (1769)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Joseph Jacquard: lyukkártyás szövőgép (1801)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George Boole: logikai algebra (1847 … 1854)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G. Scheutz: lyukkártyás gép, Babbage terve (1855)</a:t>
            </a:r>
          </a:p>
          <a:p>
            <a:pPr lvl="1">
              <a:lnSpc>
                <a:spcPct val="80000"/>
              </a:lnSpc>
            </a:pPr>
            <a:r>
              <a:rPr lang="hu-HU" altLang="hu-HU" sz="2400" smtClean="0"/>
              <a:t>H. Hollerith: lyukkártyás számítógép (1890)</a:t>
            </a:r>
          </a:p>
        </p:txBody>
      </p:sp>
      <p:sp>
        <p:nvSpPr>
          <p:cNvPr id="77828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8A1532B7-B21E-44FF-9F74-946ABF17322A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1507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7AF0BB71-8BC1-4F56-AB01-0CC20DE2084F}" type="slidenum">
              <a:rPr lang="hu-HU" altLang="hu-HU" sz="1400"/>
              <a:pPr>
                <a:buFontTx/>
                <a:buNone/>
              </a:pPr>
              <a:t>20</a:t>
            </a:fld>
            <a:endParaRPr lang="hu-HU" altLang="hu-HU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9812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mtClean="0"/>
              <a:t>Órajel:</a:t>
            </a:r>
          </a:p>
          <a:p>
            <a:pPr lvl="1">
              <a:lnSpc>
                <a:spcPct val="90000"/>
              </a:lnSpc>
            </a:pPr>
            <a:r>
              <a:rPr lang="hu-HU" altLang="hu-HU" sz="2400" smtClean="0"/>
              <a:t>Az órajel a számítógép sebességével kapcsolatos mennyiség. Egy időegység alatti ütemjelek száma.</a:t>
            </a:r>
          </a:p>
          <a:p>
            <a:pPr lvl="1">
              <a:lnSpc>
                <a:spcPct val="90000"/>
              </a:lnSpc>
            </a:pPr>
            <a:r>
              <a:rPr lang="hu-HU" altLang="hu-HU" sz="2400" smtClean="0"/>
              <a:t>Jellemzője: frekvencia (1sec alatt érkező ütemjelek száma)</a:t>
            </a:r>
          </a:p>
          <a:p>
            <a:pPr lvl="1">
              <a:lnSpc>
                <a:spcPct val="90000"/>
              </a:lnSpc>
            </a:pPr>
            <a:r>
              <a:rPr lang="hu-HU" altLang="hu-HU" sz="2400" smtClean="0"/>
              <a:t>Mértékegysége: 1 Hz (= 1/secundum = 1/másodperc)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hu-HU" altLang="hu-HU" sz="2400" smtClean="0"/>
              <a:t>1 kHz = 1000 Hz 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hu-HU" altLang="hu-HU" sz="2400" smtClean="0"/>
              <a:t>1 MHz = 1000 kHz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hu-HU" altLang="hu-HU" sz="2400" smtClean="0"/>
              <a:t>1 GHz = 1000 MHz</a:t>
            </a:r>
          </a:p>
          <a:p>
            <a:pPr lvl="1">
              <a:lnSpc>
                <a:spcPct val="90000"/>
              </a:lnSpc>
            </a:pPr>
            <a:r>
              <a:rPr lang="hu-HU" altLang="hu-HU" sz="2400" smtClean="0"/>
              <a:t>Jelentése: ennyi elemi lépést képes az adott eszköz 1 másodperc alatt elvégezni.</a:t>
            </a:r>
          </a:p>
          <a:p>
            <a:pPr lvl="1">
              <a:lnSpc>
                <a:spcPct val="90000"/>
              </a:lnSpc>
            </a:pPr>
            <a:endParaRPr lang="hu-HU" altLang="hu-HU" sz="2400" smtClean="0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3197121-E0FE-47E4-9D5B-A5036014F77F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2531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C594AD62-2348-4BB6-B402-7CE04A69B161}" type="slidenum">
              <a:rPr lang="hu-HU" altLang="hu-HU" sz="1400"/>
              <a:pPr>
                <a:buFontTx/>
                <a:buNone/>
              </a:pPr>
              <a:t>21</a:t>
            </a:fld>
            <a:endParaRPr lang="hu-HU" altLang="hu-HU" sz="140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CPU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981200"/>
            <a:ext cx="8305800" cy="4114800"/>
          </a:xfrm>
        </p:spPr>
        <p:txBody>
          <a:bodyPr/>
          <a:lstStyle/>
          <a:p>
            <a:r>
              <a:rPr lang="hu-HU" altLang="hu-HU" smtClean="0"/>
              <a:t>Órajel:</a:t>
            </a:r>
          </a:p>
          <a:p>
            <a:pPr lvl="1"/>
            <a:r>
              <a:rPr lang="hu-HU" altLang="hu-HU" smtClean="0"/>
              <a:t>A processzor órajel frekvenciája manapság meghaladhatja a 2 GHz-et </a:t>
            </a:r>
            <a:r>
              <a:rPr lang="hu-HU" altLang="hu-HU" smtClean="0">
                <a:sym typeface="Wingdings" panose="05000000000000000000" pitchFamily="2" charset="2"/>
              </a:rPr>
              <a:t> </a:t>
            </a:r>
            <a:r>
              <a:rPr lang="hu-HU" altLang="hu-HU" smtClean="0"/>
              <a:t>2000 millió elemi lépés másodpercenként!</a:t>
            </a:r>
          </a:p>
          <a:p>
            <a:pPr lvl="1"/>
            <a:r>
              <a:rPr lang="hu-HU" altLang="hu-HU" smtClean="0"/>
              <a:t>A belső busz/sín rendszer (FSB) ütemező órajele,</a:t>
            </a:r>
            <a:br>
              <a:rPr lang="hu-HU" altLang="hu-HU" smtClean="0"/>
            </a:br>
            <a:r>
              <a:rPr lang="hu-HU" altLang="hu-HU" smtClean="0"/>
              <a:t>napjainkban kb.: 800 MHz – 1,2 GHz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800E0253-A90E-4450-A7B3-A0D5F6FBDE20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355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28F174BF-86E0-4C70-A472-6DF504BE5FE5}" type="slidenum">
              <a:rPr lang="hu-HU" altLang="hu-HU" sz="1400"/>
              <a:pPr>
                <a:buFontTx/>
                <a:buNone/>
              </a:pPr>
              <a:t>22</a:t>
            </a:fld>
            <a:endParaRPr lang="hu-HU" altLang="hu-HU" sz="140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DMA (Direct Memory Access)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Közvetlen memória hozzáférés</a:t>
            </a:r>
          </a:p>
          <a:p>
            <a:r>
              <a:rPr lang="hu-HU" altLang="hu-HU" smtClean="0"/>
              <a:t>Lehetővé teszi és vezérli a memória (operatív tár) és valamely háttértár közötti közvetlen adatcserét</a:t>
            </a:r>
          </a:p>
          <a:p>
            <a:r>
              <a:rPr lang="hu-HU" altLang="hu-HU" smtClean="0"/>
              <a:t>A CPU közreműködésének kihagyásával gyorsabb adatáramlás biztosítható</a:t>
            </a:r>
          </a:p>
        </p:txBody>
      </p:sp>
      <p:sp>
        <p:nvSpPr>
          <p:cNvPr id="80900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6EF8AEF-C428-4DA3-9E29-B1010B4A4910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457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DD722428-B953-4835-800E-412CD9D606C5}" type="slidenum">
              <a:rPr lang="hu-HU" altLang="hu-HU" sz="1400"/>
              <a:pPr>
                <a:buFontTx/>
                <a:buNone/>
              </a:pPr>
              <a:t>23</a:t>
            </a:fld>
            <a:endParaRPr lang="hu-HU" altLang="hu-HU" sz="1400"/>
          </a:p>
        </p:txBody>
      </p:sp>
      <p:sp>
        <p:nvSpPr>
          <p:cNvPr id="2355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Memória</a:t>
            </a:r>
            <a:endParaRPr lang="hu-HU" altLang="hu-HU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458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3058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hu-HU" altLang="hu-HU" smtClean="0"/>
          </a:p>
          <a:p>
            <a:pPr>
              <a:lnSpc>
                <a:spcPct val="90000"/>
              </a:lnSpc>
            </a:pPr>
            <a:r>
              <a:rPr lang="hu-HU" altLang="hu-HU" b="1" smtClean="0"/>
              <a:t>RAM</a:t>
            </a:r>
            <a:r>
              <a:rPr lang="hu-HU" altLang="hu-HU" smtClean="0"/>
              <a:t> (Random Access Memory):</a:t>
            </a:r>
          </a:p>
          <a:p>
            <a:pPr lvl="1">
              <a:lnSpc>
                <a:spcPct val="90000"/>
              </a:lnSpc>
            </a:pPr>
            <a:r>
              <a:rPr lang="hu-HU" altLang="hu-HU" smtClean="0"/>
              <a:t>Írható/olvasható memória, tartalma a számítógép tápfeszültségének kikapcsolása után törlődik.</a:t>
            </a:r>
          </a:p>
          <a:p>
            <a:pPr>
              <a:lnSpc>
                <a:spcPct val="90000"/>
              </a:lnSpc>
            </a:pPr>
            <a:r>
              <a:rPr lang="hu-HU" altLang="hu-HU" b="1" smtClean="0"/>
              <a:t>ROM</a:t>
            </a:r>
            <a:r>
              <a:rPr lang="hu-HU" altLang="hu-HU" smtClean="0"/>
              <a:t> (Read Only Memory):</a:t>
            </a:r>
          </a:p>
          <a:p>
            <a:pPr lvl="1">
              <a:lnSpc>
                <a:spcPct val="90000"/>
              </a:lnSpc>
            </a:pPr>
            <a:r>
              <a:rPr lang="hu-HU" altLang="hu-HU" smtClean="0"/>
              <a:t>Csak olvasható memória, Gyárilag beírt programot tartalmaz, tartalma nem módosítható!</a:t>
            </a:r>
          </a:p>
          <a:p>
            <a:pPr>
              <a:lnSpc>
                <a:spcPct val="90000"/>
              </a:lnSpc>
            </a:pPr>
            <a:r>
              <a:rPr lang="hu-HU" altLang="hu-HU" b="1" smtClean="0"/>
              <a:t>PROM</a:t>
            </a:r>
            <a:r>
              <a:rPr lang="hu-HU" altLang="hu-HU" smtClean="0"/>
              <a:t> (Programable ROM):</a:t>
            </a:r>
          </a:p>
          <a:p>
            <a:pPr lvl="1">
              <a:lnSpc>
                <a:spcPct val="90000"/>
              </a:lnSpc>
            </a:pPr>
            <a:r>
              <a:rPr lang="hu-HU" altLang="hu-HU" smtClean="0"/>
              <a:t>Egyszer írható ROM</a:t>
            </a:r>
          </a:p>
        </p:txBody>
      </p:sp>
      <p:sp>
        <p:nvSpPr>
          <p:cNvPr id="66648" name="Oval 1112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4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432AC220-B44A-43A1-BFC2-086DED4CB9A9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560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CD1FAF7-1075-47A5-9308-E0CBE5A02CB4}" type="slidenum">
              <a:rPr lang="hu-HU" altLang="hu-HU" sz="1400"/>
              <a:pPr>
                <a:buFontTx/>
                <a:buNone/>
              </a:pPr>
              <a:t>24</a:t>
            </a:fld>
            <a:endParaRPr lang="hu-HU" altLang="hu-HU" sz="1400"/>
          </a:p>
        </p:txBody>
      </p:sp>
      <p:sp>
        <p:nvSpPr>
          <p:cNvPr id="2458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Memória</a:t>
            </a:r>
            <a:endParaRPr lang="hu-HU" altLang="hu-HU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305800" cy="4495800"/>
          </a:xfrm>
        </p:spPr>
        <p:txBody>
          <a:bodyPr/>
          <a:lstStyle/>
          <a:p>
            <a:endParaRPr lang="hu-HU" altLang="hu-HU" smtClean="0"/>
          </a:p>
          <a:p>
            <a:r>
              <a:rPr lang="hu-HU" altLang="hu-HU" smtClean="0"/>
              <a:t>EPROM (Erasable PROM):</a:t>
            </a:r>
          </a:p>
          <a:p>
            <a:pPr lvl="1"/>
            <a:r>
              <a:rPr lang="hu-HU" altLang="hu-HU" smtClean="0"/>
              <a:t>Törölhető PROM, tartalma UV fénnyel törlődik</a:t>
            </a:r>
          </a:p>
          <a:p>
            <a:r>
              <a:rPr lang="hu-HU" altLang="hu-HU" smtClean="0"/>
              <a:t>EEPROM (Electrically EPROM)</a:t>
            </a:r>
          </a:p>
          <a:p>
            <a:pPr lvl="1"/>
            <a:r>
              <a:rPr lang="hu-HU" altLang="hu-HU" smtClean="0"/>
              <a:t>Elektronikusan törölhető és újraprogramozható ROM (pl.: flash BIOS)</a:t>
            </a:r>
          </a:p>
        </p:txBody>
      </p:sp>
      <p:pic>
        <p:nvPicPr>
          <p:cNvPr id="68612" name="Picture 102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908050"/>
            <a:ext cx="47529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3" name="Oval 1029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uild="p" bldLvl="5" autoUpdateAnimBg="0"/>
      <p:bldP spid="6861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556EC9A1-A9DD-47AD-9BA2-53960AFC7046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26627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F87948F5-BBCD-4721-9EF3-AFF055EC5B0C}" type="slidenum">
              <a:rPr lang="hu-HU" altLang="hu-HU" sz="1400"/>
              <a:pPr>
                <a:buFontTx/>
                <a:buNone/>
              </a:pPr>
              <a:t>25</a:t>
            </a:fld>
            <a:endParaRPr lang="hu-HU" altLang="hu-HU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Memória</a:t>
            </a:r>
            <a:endParaRPr lang="hu-HU" altLang="hu-HU" b="1" smtClean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600200"/>
            <a:ext cx="8305800" cy="4495800"/>
          </a:xfrm>
        </p:spPr>
        <p:txBody>
          <a:bodyPr/>
          <a:lstStyle/>
          <a:p>
            <a:r>
              <a:rPr lang="hu-HU" altLang="hu-HU" smtClean="0"/>
              <a:t>Operatív tár (RAM memória):</a:t>
            </a:r>
          </a:p>
          <a:p>
            <a:pPr lvl="1"/>
            <a:endParaRPr lang="hu-HU" altLang="hu-HU" smtClean="0"/>
          </a:p>
        </p:txBody>
      </p:sp>
      <p:grpSp>
        <p:nvGrpSpPr>
          <p:cNvPr id="67588" name="Group 4"/>
          <p:cNvGrpSpPr>
            <a:grpSpLocks/>
          </p:cNvGrpSpPr>
          <p:nvPr/>
        </p:nvGrpSpPr>
        <p:grpSpPr bwMode="auto">
          <a:xfrm>
            <a:off x="2843213" y="3141663"/>
            <a:ext cx="3810000" cy="865187"/>
            <a:chOff x="1824" y="1968"/>
            <a:chExt cx="2400" cy="624"/>
          </a:xfrm>
        </p:grpSpPr>
        <p:sp>
          <p:nvSpPr>
            <p:cNvPr id="26657" name="Line 5"/>
            <p:cNvSpPr>
              <a:spLocks noChangeShapeType="1"/>
            </p:cNvSpPr>
            <p:nvPr/>
          </p:nvSpPr>
          <p:spPr bwMode="auto">
            <a:xfrm>
              <a:off x="1824" y="1968"/>
              <a:ext cx="768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6658" name="Line 6"/>
            <p:cNvSpPr>
              <a:spLocks noChangeShapeType="1"/>
            </p:cNvSpPr>
            <p:nvPr/>
          </p:nvSpPr>
          <p:spPr bwMode="auto">
            <a:xfrm>
              <a:off x="1824" y="2160"/>
              <a:ext cx="7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6659" name="Line 7"/>
            <p:cNvSpPr>
              <a:spLocks noChangeShapeType="1"/>
            </p:cNvSpPr>
            <p:nvPr/>
          </p:nvSpPr>
          <p:spPr bwMode="auto">
            <a:xfrm flipV="1">
              <a:off x="1824" y="2160"/>
              <a:ext cx="76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6660" name="Line 8"/>
            <p:cNvSpPr>
              <a:spLocks noChangeShapeType="1"/>
            </p:cNvSpPr>
            <p:nvPr/>
          </p:nvSpPr>
          <p:spPr bwMode="auto">
            <a:xfrm flipV="1">
              <a:off x="1824" y="2160"/>
              <a:ext cx="76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26661" name="Text Box 9"/>
            <p:cNvSpPr txBox="1">
              <a:spLocks noChangeArrowheads="1"/>
            </p:cNvSpPr>
            <p:nvPr/>
          </p:nvSpPr>
          <p:spPr bwMode="auto">
            <a:xfrm>
              <a:off x="2592" y="2016"/>
              <a:ext cx="1632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2400"/>
                <a:t>Memória rekeszek</a:t>
              </a:r>
            </a:p>
          </p:txBody>
        </p:sp>
      </p:grp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2819400" y="4646613"/>
            <a:ext cx="14478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/>
              <a:t>01010101</a:t>
            </a:r>
          </a:p>
        </p:txBody>
      </p:sp>
      <p:grpSp>
        <p:nvGrpSpPr>
          <p:cNvPr id="67595" name="Group 11"/>
          <p:cNvGrpSpPr>
            <a:grpSpLocks/>
          </p:cNvGrpSpPr>
          <p:nvPr/>
        </p:nvGrpSpPr>
        <p:grpSpPr bwMode="auto">
          <a:xfrm>
            <a:off x="838200" y="3048000"/>
            <a:ext cx="228600" cy="2117725"/>
            <a:chOff x="528" y="1920"/>
            <a:chExt cx="144" cy="1334"/>
          </a:xfrm>
        </p:grpSpPr>
        <p:sp>
          <p:nvSpPr>
            <p:cNvPr id="26649" name="Text Box 12"/>
            <p:cNvSpPr txBox="1">
              <a:spLocks noChangeArrowheads="1"/>
            </p:cNvSpPr>
            <p:nvPr/>
          </p:nvSpPr>
          <p:spPr bwMode="auto">
            <a:xfrm>
              <a:off x="528" y="1920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0</a:t>
              </a:r>
            </a:p>
          </p:txBody>
        </p:sp>
        <p:sp>
          <p:nvSpPr>
            <p:cNvPr id="26650" name="Text Box 13"/>
            <p:cNvSpPr txBox="1">
              <a:spLocks noChangeArrowheads="1"/>
            </p:cNvSpPr>
            <p:nvPr/>
          </p:nvSpPr>
          <p:spPr bwMode="auto">
            <a:xfrm>
              <a:off x="528" y="2087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1</a:t>
              </a:r>
            </a:p>
          </p:txBody>
        </p:sp>
        <p:sp>
          <p:nvSpPr>
            <p:cNvPr id="26651" name="Text Box 14"/>
            <p:cNvSpPr txBox="1">
              <a:spLocks noChangeArrowheads="1"/>
            </p:cNvSpPr>
            <p:nvPr/>
          </p:nvSpPr>
          <p:spPr bwMode="auto">
            <a:xfrm>
              <a:off x="528" y="2254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2</a:t>
              </a:r>
            </a:p>
          </p:txBody>
        </p:sp>
        <p:sp>
          <p:nvSpPr>
            <p:cNvPr id="26652" name="Text Box 15"/>
            <p:cNvSpPr txBox="1">
              <a:spLocks noChangeArrowheads="1"/>
            </p:cNvSpPr>
            <p:nvPr/>
          </p:nvSpPr>
          <p:spPr bwMode="auto">
            <a:xfrm>
              <a:off x="528" y="2421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3</a:t>
              </a:r>
            </a:p>
          </p:txBody>
        </p:sp>
        <p:sp>
          <p:nvSpPr>
            <p:cNvPr id="26653" name="Text Box 16"/>
            <p:cNvSpPr txBox="1">
              <a:spLocks noChangeArrowheads="1"/>
            </p:cNvSpPr>
            <p:nvPr/>
          </p:nvSpPr>
          <p:spPr bwMode="auto">
            <a:xfrm>
              <a:off x="528" y="2588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.</a:t>
              </a:r>
            </a:p>
          </p:txBody>
        </p:sp>
        <p:sp>
          <p:nvSpPr>
            <p:cNvPr id="26654" name="Text Box 17"/>
            <p:cNvSpPr txBox="1">
              <a:spLocks noChangeArrowheads="1"/>
            </p:cNvSpPr>
            <p:nvPr/>
          </p:nvSpPr>
          <p:spPr bwMode="auto">
            <a:xfrm>
              <a:off x="528" y="2753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.</a:t>
              </a:r>
            </a:p>
          </p:txBody>
        </p:sp>
        <p:sp>
          <p:nvSpPr>
            <p:cNvPr id="26655" name="Text Box 18"/>
            <p:cNvSpPr txBox="1">
              <a:spLocks noChangeArrowheads="1"/>
            </p:cNvSpPr>
            <p:nvPr/>
          </p:nvSpPr>
          <p:spPr bwMode="auto">
            <a:xfrm>
              <a:off x="528" y="2922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.</a:t>
              </a:r>
            </a:p>
          </p:txBody>
        </p:sp>
        <p:sp>
          <p:nvSpPr>
            <p:cNvPr id="26656" name="Text Box 19"/>
            <p:cNvSpPr txBox="1">
              <a:spLocks noChangeArrowheads="1"/>
            </p:cNvSpPr>
            <p:nvPr/>
          </p:nvSpPr>
          <p:spPr bwMode="auto">
            <a:xfrm>
              <a:off x="528" y="3088"/>
              <a:ext cx="144" cy="16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1600" b="1"/>
                <a:t>.</a:t>
              </a:r>
            </a:p>
          </p:txBody>
        </p:sp>
      </p:grpSp>
      <p:grpSp>
        <p:nvGrpSpPr>
          <p:cNvPr id="67604" name="Group 20"/>
          <p:cNvGrpSpPr>
            <a:grpSpLocks/>
          </p:cNvGrpSpPr>
          <p:nvPr/>
        </p:nvGrpSpPr>
        <p:grpSpPr bwMode="auto">
          <a:xfrm>
            <a:off x="1066800" y="3048000"/>
            <a:ext cx="1752600" cy="2119313"/>
            <a:chOff x="672" y="1920"/>
            <a:chExt cx="1104" cy="1335"/>
          </a:xfrm>
        </p:grpSpPr>
        <p:sp>
          <p:nvSpPr>
            <p:cNvPr id="26641" name="Text Box 21"/>
            <p:cNvSpPr txBox="1">
              <a:spLocks noChangeArrowheads="1"/>
            </p:cNvSpPr>
            <p:nvPr/>
          </p:nvSpPr>
          <p:spPr bwMode="auto">
            <a:xfrm>
              <a:off x="672" y="1920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2" name="Text Box 22"/>
            <p:cNvSpPr txBox="1">
              <a:spLocks noChangeArrowheads="1"/>
            </p:cNvSpPr>
            <p:nvPr/>
          </p:nvSpPr>
          <p:spPr bwMode="auto">
            <a:xfrm>
              <a:off x="672" y="2087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3" name="Text Box 23"/>
            <p:cNvSpPr txBox="1">
              <a:spLocks noChangeArrowheads="1"/>
            </p:cNvSpPr>
            <p:nvPr/>
          </p:nvSpPr>
          <p:spPr bwMode="auto">
            <a:xfrm>
              <a:off x="672" y="2254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4" name="Text Box 24"/>
            <p:cNvSpPr txBox="1">
              <a:spLocks noChangeArrowheads="1"/>
            </p:cNvSpPr>
            <p:nvPr/>
          </p:nvSpPr>
          <p:spPr bwMode="auto">
            <a:xfrm>
              <a:off x="672" y="2421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5" name="Text Box 25"/>
            <p:cNvSpPr txBox="1">
              <a:spLocks noChangeArrowheads="1"/>
            </p:cNvSpPr>
            <p:nvPr/>
          </p:nvSpPr>
          <p:spPr bwMode="auto">
            <a:xfrm>
              <a:off x="672" y="2588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6" name="Text Box 26"/>
            <p:cNvSpPr txBox="1">
              <a:spLocks noChangeArrowheads="1"/>
            </p:cNvSpPr>
            <p:nvPr/>
          </p:nvSpPr>
          <p:spPr bwMode="auto">
            <a:xfrm>
              <a:off x="672" y="2753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7" name="Text Box 27"/>
            <p:cNvSpPr txBox="1">
              <a:spLocks noChangeArrowheads="1"/>
            </p:cNvSpPr>
            <p:nvPr/>
          </p:nvSpPr>
          <p:spPr bwMode="auto">
            <a:xfrm>
              <a:off x="672" y="2922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  <p:sp>
          <p:nvSpPr>
            <p:cNvPr id="26648" name="Text Box 28"/>
            <p:cNvSpPr txBox="1">
              <a:spLocks noChangeArrowheads="1"/>
            </p:cNvSpPr>
            <p:nvPr/>
          </p:nvSpPr>
          <p:spPr bwMode="auto">
            <a:xfrm>
              <a:off x="672" y="3088"/>
              <a:ext cx="1104" cy="167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endParaRPr lang="hu-HU" altLang="hu-HU" sz="1600" b="1"/>
            </a:p>
          </p:txBody>
        </p:sp>
      </p:grp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4572000" y="4191000"/>
            <a:ext cx="1600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Tartalmuk 1 byte</a:t>
            </a:r>
          </a:p>
        </p:txBody>
      </p:sp>
      <p:sp>
        <p:nvSpPr>
          <p:cNvPr id="67614" name="AutoShape 30"/>
          <p:cNvSpPr>
            <a:spLocks/>
          </p:cNvSpPr>
          <p:nvPr/>
        </p:nvSpPr>
        <p:spPr bwMode="auto">
          <a:xfrm>
            <a:off x="1219200" y="2514600"/>
            <a:ext cx="2057400" cy="339725"/>
          </a:xfrm>
          <a:prstGeom prst="borderCallout1">
            <a:avLst>
              <a:gd name="adj1" fmla="val 33644"/>
              <a:gd name="adj2" fmla="val -3704"/>
              <a:gd name="adj3" fmla="val 148597"/>
              <a:gd name="adj4" fmla="val -14815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0" bIns="0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2400"/>
              <a:t>Memória cím</a:t>
            </a:r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2819400" y="4381500"/>
            <a:ext cx="14478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/>
              <a:t>01010101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2820988" y="4911725"/>
            <a:ext cx="14478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/>
              <a:t>01010101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2819400" y="3846513"/>
            <a:ext cx="14478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/>
              <a:t>01010101</a:t>
            </a: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2819400" y="4114800"/>
            <a:ext cx="1447800" cy="2635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1600"/>
              <a:t>01010101</a:t>
            </a:r>
          </a:p>
        </p:txBody>
      </p:sp>
      <p:sp>
        <p:nvSpPr>
          <p:cNvPr id="67619" name="Oval 3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67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67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67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7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4" grpId="0" animBg="1" autoUpdateAnimBg="0"/>
      <p:bldP spid="67613" grpId="0" autoUpdateAnimBg="0"/>
      <p:bldP spid="67614" grpId="0" animBg="1" autoUpdateAnimBg="0"/>
      <p:bldP spid="67615" grpId="0" animBg="1" autoUpdateAnimBg="0"/>
      <p:bldP spid="67616" grpId="0" animBg="1" autoUpdateAnimBg="0"/>
      <p:bldP spid="67617" grpId="0" animBg="1" autoUpdateAnimBg="0"/>
      <p:bldP spid="67618" grpId="0" animBg="1" autoUpdateAnimBg="0"/>
      <p:bldP spid="67619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hu-HU" altLang="hu-HU" b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Vége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altLang="hu-HU" smtClean="0"/>
              <a:t>Köszönöm a figyelmüket!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5FA7FABD-BD17-4D31-A4E2-D46961C46B3E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409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9887580B-A16E-41ED-B41E-341B0F8591AD}" type="slidenum">
              <a:rPr lang="hu-HU" altLang="hu-HU" sz="1400"/>
              <a:pPr>
                <a:buFontTx/>
                <a:buNone/>
              </a:pPr>
              <a:t>3</a:t>
            </a:fld>
            <a:endParaRPr lang="hu-HU" altLang="hu-HU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918450" cy="4392612"/>
          </a:xfrm>
        </p:spPr>
        <p:txBody>
          <a:bodyPr/>
          <a:lstStyle/>
          <a:p>
            <a:r>
              <a:rPr lang="hu-HU" altLang="hu-HU" smtClean="0"/>
              <a:t>Elektronikai alkatrészek fejlettségi szintje szerint 0+5 generációt különböztetünk meg:</a:t>
            </a:r>
          </a:p>
          <a:p>
            <a:pPr>
              <a:buFontTx/>
              <a:buNone/>
            </a:pPr>
            <a:r>
              <a:rPr lang="hu-HU" altLang="hu-HU" smtClean="0"/>
              <a:t>		</a:t>
            </a:r>
            <a:r>
              <a:rPr lang="hu-HU" altLang="hu-HU" sz="2400" smtClean="0"/>
              <a:t>0.G	Elektromechanikus (jelfogós)</a:t>
            </a:r>
          </a:p>
          <a:p>
            <a:pPr>
              <a:buFontTx/>
              <a:buNone/>
            </a:pPr>
            <a:r>
              <a:rPr lang="hu-HU" altLang="hu-HU" sz="2400" smtClean="0"/>
              <a:t>		1.G	Elektronikus (elektroncsöves)</a:t>
            </a:r>
          </a:p>
          <a:p>
            <a:pPr>
              <a:buFontTx/>
              <a:buNone/>
            </a:pPr>
            <a:r>
              <a:rPr lang="hu-HU" altLang="hu-HU" sz="2400" smtClean="0"/>
              <a:t>		2.G	Félvezetős (dióda, tranzisztor)</a:t>
            </a:r>
          </a:p>
          <a:p>
            <a:pPr>
              <a:buFontTx/>
              <a:buNone/>
            </a:pPr>
            <a:r>
              <a:rPr lang="hu-HU" altLang="hu-HU" sz="2400" smtClean="0"/>
              <a:t>		3.G	Integrált áramkörös (IC-s)</a:t>
            </a:r>
          </a:p>
          <a:p>
            <a:pPr>
              <a:buFontTx/>
              <a:buNone/>
            </a:pPr>
            <a:r>
              <a:rPr lang="hu-HU" altLang="hu-HU" sz="2400" smtClean="0"/>
              <a:t>		4.G	Magas integráltságú (LSI, VLSI)</a:t>
            </a:r>
          </a:p>
          <a:p>
            <a:pPr>
              <a:buFontTx/>
              <a:buNone/>
            </a:pPr>
            <a:r>
              <a:rPr lang="hu-HU" altLang="hu-HU" sz="2400" smtClean="0"/>
              <a:t>		5.G	Neurális (csak program szinten!)</a:t>
            </a:r>
          </a:p>
        </p:txBody>
      </p:sp>
      <p:sp>
        <p:nvSpPr>
          <p:cNvPr id="4102" name="AutoShape 5" descr="23979_0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  <p:sp>
        <p:nvSpPr>
          <p:cNvPr id="82950" name="Oval 6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D70B79C-BC10-4C21-BB25-9024723ED7DA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512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314F43D4-6086-4B09-B931-DC59F57D3349}" type="slidenum">
              <a:rPr lang="hu-HU" altLang="hu-HU" sz="1400"/>
              <a:pPr>
                <a:buFontTx/>
                <a:buNone/>
              </a:pPr>
              <a:t>4</a:t>
            </a:fld>
            <a:endParaRPr lang="hu-HU" altLang="hu-HU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631113" cy="4040188"/>
          </a:xfrm>
        </p:spPr>
        <p:txBody>
          <a:bodyPr/>
          <a:lstStyle/>
          <a:p>
            <a:r>
              <a:rPr lang="hu-HU" altLang="hu-HU" smtClean="0"/>
              <a:t>0. Generációs gépek</a:t>
            </a:r>
          </a:p>
          <a:p>
            <a:pPr lvl="1"/>
            <a:r>
              <a:rPr lang="hu-HU" altLang="hu-HU" smtClean="0"/>
              <a:t>Építőelem: relé (jelfogó)</a:t>
            </a:r>
          </a:p>
          <a:p>
            <a:pPr lvl="2"/>
            <a:r>
              <a:rPr lang="hu-HU" altLang="hu-HU" smtClean="0"/>
              <a:t>Elektromechanikus kapcsolóelem, mely képes kapcsolni egy másik áramkört</a:t>
            </a:r>
          </a:p>
          <a:p>
            <a:pPr lvl="1"/>
            <a:r>
              <a:rPr lang="hu-HU" altLang="hu-HU" smtClean="0"/>
              <a:t>1934. USA  Harward+IBM</a:t>
            </a:r>
            <a:r>
              <a:rPr lang="hu-HU" altLang="hu-HU" smtClean="0">
                <a:sym typeface="Wingdings" panose="05000000000000000000" pitchFamily="2" charset="2"/>
              </a:rPr>
              <a:t></a:t>
            </a:r>
            <a:r>
              <a:rPr lang="hu-HU" altLang="hu-HU" smtClean="0"/>
              <a:t>MARK I és II</a:t>
            </a:r>
          </a:p>
          <a:p>
            <a:pPr lvl="1"/>
            <a:r>
              <a:rPr lang="hu-HU" altLang="hu-HU" smtClean="0"/>
              <a:t>1936. ZUSE kettes számrendszer használata</a:t>
            </a:r>
          </a:p>
        </p:txBody>
      </p:sp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2484438" y="5084763"/>
            <a:ext cx="3552825" cy="936625"/>
            <a:chOff x="1746" y="3521"/>
            <a:chExt cx="2238" cy="590"/>
          </a:xfrm>
        </p:grpSpPr>
        <p:grpSp>
          <p:nvGrpSpPr>
            <p:cNvPr id="5128" name="Group 16"/>
            <p:cNvGrpSpPr>
              <a:grpSpLocks/>
            </p:cNvGrpSpPr>
            <p:nvPr/>
          </p:nvGrpSpPr>
          <p:grpSpPr bwMode="auto">
            <a:xfrm>
              <a:off x="2835" y="3612"/>
              <a:ext cx="590" cy="499"/>
              <a:chOff x="4150" y="2478"/>
              <a:chExt cx="590" cy="499"/>
            </a:xfrm>
          </p:grpSpPr>
          <p:sp>
            <p:nvSpPr>
              <p:cNvPr id="5139" name="Rectangle 4"/>
              <p:cNvSpPr>
                <a:spLocks noChangeArrowheads="1"/>
              </p:cNvSpPr>
              <p:nvPr/>
            </p:nvSpPr>
            <p:spPr bwMode="auto">
              <a:xfrm>
                <a:off x="4195" y="2478"/>
                <a:ext cx="227" cy="499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Char char="–"/>
                </a:pPr>
                <a:endParaRPr lang="hu-HU" altLang="hu-HU" sz="2400"/>
              </a:p>
            </p:txBody>
          </p:sp>
          <p:sp>
            <p:nvSpPr>
              <p:cNvPr id="5140" name="Line 5"/>
              <p:cNvSpPr>
                <a:spLocks noChangeShapeType="1"/>
              </p:cNvSpPr>
              <p:nvPr/>
            </p:nvSpPr>
            <p:spPr bwMode="auto">
              <a:xfrm>
                <a:off x="4150" y="2523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1" name="Line 6"/>
              <p:cNvSpPr>
                <a:spLocks noChangeShapeType="1"/>
              </p:cNvSpPr>
              <p:nvPr/>
            </p:nvSpPr>
            <p:spPr bwMode="auto">
              <a:xfrm>
                <a:off x="4150" y="2568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2" name="Line 7"/>
              <p:cNvSpPr>
                <a:spLocks noChangeShapeType="1"/>
              </p:cNvSpPr>
              <p:nvPr/>
            </p:nvSpPr>
            <p:spPr bwMode="auto">
              <a:xfrm>
                <a:off x="4150" y="2614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3" name="Line 8"/>
              <p:cNvSpPr>
                <a:spLocks noChangeShapeType="1"/>
              </p:cNvSpPr>
              <p:nvPr/>
            </p:nvSpPr>
            <p:spPr bwMode="auto">
              <a:xfrm>
                <a:off x="4150" y="2659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4" name="Line 9"/>
              <p:cNvSpPr>
                <a:spLocks noChangeShapeType="1"/>
              </p:cNvSpPr>
              <p:nvPr/>
            </p:nvSpPr>
            <p:spPr bwMode="auto">
              <a:xfrm>
                <a:off x="4150" y="2704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5" name="Line 10"/>
              <p:cNvSpPr>
                <a:spLocks noChangeShapeType="1"/>
              </p:cNvSpPr>
              <p:nvPr/>
            </p:nvSpPr>
            <p:spPr bwMode="auto">
              <a:xfrm>
                <a:off x="4150" y="2750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6" name="Line 11"/>
              <p:cNvSpPr>
                <a:spLocks noChangeShapeType="1"/>
              </p:cNvSpPr>
              <p:nvPr/>
            </p:nvSpPr>
            <p:spPr bwMode="auto">
              <a:xfrm>
                <a:off x="4150" y="2795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7" name="Line 12"/>
              <p:cNvSpPr>
                <a:spLocks noChangeShapeType="1"/>
              </p:cNvSpPr>
              <p:nvPr/>
            </p:nvSpPr>
            <p:spPr bwMode="auto">
              <a:xfrm>
                <a:off x="4150" y="2840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8" name="Line 13"/>
              <p:cNvSpPr>
                <a:spLocks noChangeShapeType="1"/>
              </p:cNvSpPr>
              <p:nvPr/>
            </p:nvSpPr>
            <p:spPr bwMode="auto">
              <a:xfrm>
                <a:off x="4150" y="2886"/>
                <a:ext cx="318" cy="45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49" name="Line 14"/>
              <p:cNvSpPr>
                <a:spLocks noChangeShapeType="1"/>
              </p:cNvSpPr>
              <p:nvPr/>
            </p:nvSpPr>
            <p:spPr bwMode="auto">
              <a:xfrm>
                <a:off x="4468" y="2931"/>
                <a:ext cx="27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150" name="Line 15"/>
              <p:cNvSpPr>
                <a:spLocks noChangeShapeType="1"/>
              </p:cNvSpPr>
              <p:nvPr/>
            </p:nvSpPr>
            <p:spPr bwMode="auto">
              <a:xfrm>
                <a:off x="4422" y="2523"/>
                <a:ext cx="318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5129" name="Rectangle 17"/>
            <p:cNvSpPr>
              <a:spLocks noChangeArrowheads="1"/>
            </p:cNvSpPr>
            <p:nvPr/>
          </p:nvSpPr>
          <p:spPr bwMode="auto">
            <a:xfrm flipV="1">
              <a:off x="2653" y="3521"/>
              <a:ext cx="681" cy="46"/>
            </a:xfrm>
            <a:prstGeom prst="rect">
              <a:avLst/>
            </a:prstGeom>
            <a:solidFill>
              <a:srgbClr val="0000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5130" name="Oval 18"/>
            <p:cNvSpPr>
              <a:spLocks noChangeArrowheads="1"/>
            </p:cNvSpPr>
            <p:nvPr/>
          </p:nvSpPr>
          <p:spPr bwMode="auto">
            <a:xfrm>
              <a:off x="3424" y="3657"/>
              <a:ext cx="46" cy="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5131" name="Oval 19"/>
            <p:cNvSpPr>
              <a:spLocks noChangeArrowheads="1"/>
            </p:cNvSpPr>
            <p:nvPr/>
          </p:nvSpPr>
          <p:spPr bwMode="auto">
            <a:xfrm>
              <a:off x="3424" y="4020"/>
              <a:ext cx="46" cy="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5132" name="Oval 20"/>
            <p:cNvSpPr>
              <a:spLocks noChangeArrowheads="1"/>
            </p:cNvSpPr>
            <p:nvPr/>
          </p:nvSpPr>
          <p:spPr bwMode="auto">
            <a:xfrm>
              <a:off x="3288" y="3566"/>
              <a:ext cx="46" cy="45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grpSp>
          <p:nvGrpSpPr>
            <p:cNvPr id="5133" name="Group 25"/>
            <p:cNvGrpSpPr>
              <a:grpSpLocks/>
            </p:cNvGrpSpPr>
            <p:nvPr/>
          </p:nvGrpSpPr>
          <p:grpSpPr bwMode="auto">
            <a:xfrm>
              <a:off x="2381" y="3612"/>
              <a:ext cx="409" cy="136"/>
              <a:chOff x="2336" y="3884"/>
              <a:chExt cx="409" cy="136"/>
            </a:xfrm>
          </p:grpSpPr>
          <p:sp>
            <p:nvSpPr>
              <p:cNvPr id="5136" name="Rectangle 21"/>
              <p:cNvSpPr>
                <a:spLocks noChangeArrowheads="1"/>
              </p:cNvSpPr>
              <p:nvPr/>
            </p:nvSpPr>
            <p:spPr bwMode="auto">
              <a:xfrm flipV="1">
                <a:off x="2381" y="3975"/>
                <a:ext cx="364" cy="45"/>
              </a:xfrm>
              <a:prstGeom prst="rect">
                <a:avLst/>
              </a:prstGeom>
              <a:solidFill>
                <a:srgbClr val="0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Char char="–"/>
                </a:pPr>
                <a:endParaRPr lang="hu-HU" altLang="hu-HU" sz="2400"/>
              </a:p>
            </p:txBody>
          </p:sp>
          <p:sp>
            <p:nvSpPr>
              <p:cNvPr id="5137" name="Oval 22"/>
              <p:cNvSpPr>
                <a:spLocks noChangeArrowheads="1"/>
              </p:cNvSpPr>
              <p:nvPr/>
            </p:nvSpPr>
            <p:spPr bwMode="auto">
              <a:xfrm>
                <a:off x="2336" y="3974"/>
                <a:ext cx="46" cy="45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Char char="–"/>
                </a:pPr>
                <a:endParaRPr lang="hu-HU" altLang="hu-HU" sz="2400"/>
              </a:p>
            </p:txBody>
          </p:sp>
          <p:sp>
            <p:nvSpPr>
              <p:cNvPr id="5138" name="AutoShape 23"/>
              <p:cNvSpPr>
                <a:spLocks noChangeArrowheads="1"/>
              </p:cNvSpPr>
              <p:nvPr/>
            </p:nvSpPr>
            <p:spPr bwMode="auto">
              <a:xfrm>
                <a:off x="2653" y="3884"/>
                <a:ext cx="46" cy="91"/>
              </a:xfrm>
              <a:prstGeom prst="triangle">
                <a:avLst>
                  <a:gd name="adj" fmla="val 50000"/>
                </a:avLst>
              </a:prstGeom>
              <a:solidFill>
                <a:srgbClr val="000000"/>
              </a:solidFill>
              <a:ln w="1905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buChar char="•"/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8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buChar char="•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buFontTx/>
                  <a:buChar char="–"/>
                </a:pPr>
                <a:endParaRPr lang="hu-HU" altLang="hu-HU" sz="2400"/>
              </a:p>
            </p:txBody>
          </p:sp>
        </p:grpSp>
        <p:sp>
          <p:nvSpPr>
            <p:cNvPr id="5134" name="Freeform 26"/>
            <p:cNvSpPr>
              <a:spLocks/>
            </p:cNvSpPr>
            <p:nvPr/>
          </p:nvSpPr>
          <p:spPr bwMode="auto">
            <a:xfrm>
              <a:off x="1746" y="3748"/>
              <a:ext cx="650" cy="144"/>
            </a:xfrm>
            <a:custGeom>
              <a:avLst/>
              <a:gdLst>
                <a:gd name="T0" fmla="*/ 0 w 650"/>
                <a:gd name="T1" fmla="*/ 46 h 144"/>
                <a:gd name="T2" fmla="*/ 227 w 650"/>
                <a:gd name="T3" fmla="*/ 46 h 144"/>
                <a:gd name="T4" fmla="*/ 499 w 650"/>
                <a:gd name="T5" fmla="*/ 136 h 144"/>
                <a:gd name="T6" fmla="*/ 635 w 650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0" h="144">
                  <a:moveTo>
                    <a:pt x="0" y="46"/>
                  </a:moveTo>
                  <a:cubicBezTo>
                    <a:pt x="72" y="38"/>
                    <a:pt x="144" y="31"/>
                    <a:pt x="227" y="46"/>
                  </a:cubicBezTo>
                  <a:cubicBezTo>
                    <a:pt x="310" y="61"/>
                    <a:pt x="431" y="144"/>
                    <a:pt x="499" y="136"/>
                  </a:cubicBezTo>
                  <a:cubicBezTo>
                    <a:pt x="567" y="128"/>
                    <a:pt x="650" y="0"/>
                    <a:pt x="63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135" name="Freeform 27"/>
            <p:cNvSpPr>
              <a:spLocks/>
            </p:cNvSpPr>
            <p:nvPr/>
          </p:nvSpPr>
          <p:spPr bwMode="auto">
            <a:xfrm>
              <a:off x="3334" y="3521"/>
              <a:ext cx="650" cy="144"/>
            </a:xfrm>
            <a:custGeom>
              <a:avLst/>
              <a:gdLst>
                <a:gd name="T0" fmla="*/ 0 w 650"/>
                <a:gd name="T1" fmla="*/ 46 h 144"/>
                <a:gd name="T2" fmla="*/ 227 w 650"/>
                <a:gd name="T3" fmla="*/ 46 h 144"/>
                <a:gd name="T4" fmla="*/ 499 w 650"/>
                <a:gd name="T5" fmla="*/ 136 h 144"/>
                <a:gd name="T6" fmla="*/ 635 w 650"/>
                <a:gd name="T7" fmla="*/ 0 h 144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50" h="144">
                  <a:moveTo>
                    <a:pt x="0" y="46"/>
                  </a:moveTo>
                  <a:cubicBezTo>
                    <a:pt x="72" y="38"/>
                    <a:pt x="144" y="31"/>
                    <a:pt x="227" y="46"/>
                  </a:cubicBezTo>
                  <a:cubicBezTo>
                    <a:pt x="310" y="61"/>
                    <a:pt x="431" y="144"/>
                    <a:pt x="499" y="136"/>
                  </a:cubicBezTo>
                  <a:cubicBezTo>
                    <a:pt x="567" y="128"/>
                    <a:pt x="650" y="0"/>
                    <a:pt x="635" y="0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3103" name="Oval 31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5" autoUpdateAnimBg="0"/>
      <p:bldP spid="31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84A7363F-55F2-40A3-BA7D-DF44B99316A1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6147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3D9F7E2A-95D8-496C-8093-43D0C290F9A5}" type="slidenum">
              <a:rPr lang="hu-HU" altLang="hu-HU" sz="1400"/>
              <a:pPr>
                <a:buFontTx/>
                <a:buNone/>
              </a:pPr>
              <a:t>5</a:t>
            </a:fld>
            <a:endParaRPr lang="hu-HU" altLang="hu-HU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3988" cy="4114800"/>
          </a:xfrm>
        </p:spPr>
        <p:txBody>
          <a:bodyPr/>
          <a:lstStyle/>
          <a:p>
            <a:r>
              <a:rPr lang="hu-HU" altLang="hu-HU" smtClean="0"/>
              <a:t>1. Generációs gépek</a:t>
            </a:r>
          </a:p>
          <a:p>
            <a:pPr lvl="1"/>
            <a:r>
              <a:rPr lang="hu-HU" altLang="hu-HU" smtClean="0"/>
              <a:t>Építőelem: elektroncső (trióda)</a:t>
            </a:r>
          </a:p>
          <a:p>
            <a:pPr lvl="2"/>
            <a:r>
              <a:rPr lang="hu-HU" altLang="hu-HU" smtClean="0"/>
              <a:t>Vákuumcső melyben három v. több</a:t>
            </a:r>
            <a:br>
              <a:rPr lang="hu-HU" altLang="hu-HU" smtClean="0"/>
            </a:br>
            <a:r>
              <a:rPr lang="hu-HU" altLang="hu-HU" smtClean="0"/>
              <a:t>elektróda képes az elektronok áramlását</a:t>
            </a:r>
          </a:p>
          <a:p>
            <a:pPr lvl="2">
              <a:lnSpc>
                <a:spcPct val="80000"/>
              </a:lnSpc>
              <a:buFontTx/>
              <a:buNone/>
            </a:pPr>
            <a:r>
              <a:rPr lang="hu-HU" altLang="hu-HU" smtClean="0"/>
              <a:t>	szabályozni un. „kapcsoló üzemmódban”</a:t>
            </a:r>
          </a:p>
          <a:p>
            <a:pPr lvl="1"/>
            <a:r>
              <a:rPr lang="hu-HU" altLang="hu-HU" smtClean="0"/>
              <a:t>1943-46. ENIAC, Philadelphia, Neumann János</a:t>
            </a:r>
          </a:p>
          <a:p>
            <a:pPr lvl="2"/>
            <a:r>
              <a:rPr lang="hu-HU" altLang="hu-HU" smtClean="0"/>
              <a:t>18 000 elektroncső, 150 kW fogyasztás</a:t>
            </a:r>
          </a:p>
          <a:p>
            <a:pPr lvl="2"/>
            <a:r>
              <a:rPr lang="hu-HU" altLang="hu-HU" smtClean="0"/>
              <a:t>30 m hosszú, 70 m</a:t>
            </a:r>
            <a:r>
              <a:rPr lang="hu-HU" altLang="hu-HU" baseline="30000" smtClean="0"/>
              <a:t>2</a:t>
            </a:r>
            <a:r>
              <a:rPr lang="hu-HU" altLang="hu-HU" smtClean="0"/>
              <a:t>-en, 30 tonna súlyú</a:t>
            </a:r>
            <a:endParaRPr lang="hu-HU" altLang="hu-HU" baseline="30000" smtClean="0"/>
          </a:p>
          <a:p>
            <a:pPr lvl="2"/>
            <a:r>
              <a:rPr lang="hu-HU" altLang="hu-HU" smtClean="0"/>
              <a:t>Belső programozású, 1946. Neumann-elv</a:t>
            </a:r>
          </a:p>
        </p:txBody>
      </p:sp>
      <p:grpSp>
        <p:nvGrpSpPr>
          <p:cNvPr id="4113" name="Group 17"/>
          <p:cNvGrpSpPr>
            <a:grpSpLocks/>
          </p:cNvGrpSpPr>
          <p:nvPr/>
        </p:nvGrpSpPr>
        <p:grpSpPr bwMode="auto">
          <a:xfrm>
            <a:off x="6659563" y="1628775"/>
            <a:ext cx="1223962" cy="2016125"/>
            <a:chOff x="4604" y="754"/>
            <a:chExt cx="771" cy="1270"/>
          </a:xfrm>
        </p:grpSpPr>
        <p:sp>
          <p:nvSpPr>
            <p:cNvPr id="6153" name="Oval 4"/>
            <p:cNvSpPr>
              <a:spLocks noChangeArrowheads="1"/>
            </p:cNvSpPr>
            <p:nvPr/>
          </p:nvSpPr>
          <p:spPr bwMode="auto">
            <a:xfrm>
              <a:off x="4604" y="981"/>
              <a:ext cx="589" cy="952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6154" name="Line 5"/>
            <p:cNvSpPr>
              <a:spLocks noChangeShapeType="1"/>
            </p:cNvSpPr>
            <p:nvPr/>
          </p:nvSpPr>
          <p:spPr bwMode="auto">
            <a:xfrm>
              <a:off x="4604" y="1434"/>
              <a:ext cx="589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155" name="Line 7"/>
            <p:cNvSpPr>
              <a:spLocks noChangeShapeType="1"/>
            </p:cNvSpPr>
            <p:nvPr/>
          </p:nvSpPr>
          <p:spPr bwMode="auto">
            <a:xfrm>
              <a:off x="4785" y="1071"/>
              <a:ext cx="227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 flipV="1">
              <a:off x="4906" y="845"/>
              <a:ext cx="0" cy="22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157" name="Oval 10"/>
            <p:cNvSpPr>
              <a:spLocks noChangeArrowheads="1"/>
            </p:cNvSpPr>
            <p:nvPr/>
          </p:nvSpPr>
          <p:spPr bwMode="auto">
            <a:xfrm>
              <a:off x="5012" y="1933"/>
              <a:ext cx="91" cy="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6158" name="Oval 11"/>
            <p:cNvSpPr>
              <a:spLocks noChangeArrowheads="1"/>
            </p:cNvSpPr>
            <p:nvPr/>
          </p:nvSpPr>
          <p:spPr bwMode="auto">
            <a:xfrm>
              <a:off x="4876" y="754"/>
              <a:ext cx="91" cy="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6159" name="Line 12"/>
            <p:cNvSpPr>
              <a:spLocks noChangeShapeType="1"/>
            </p:cNvSpPr>
            <p:nvPr/>
          </p:nvSpPr>
          <p:spPr bwMode="auto">
            <a:xfrm>
              <a:off x="5193" y="1434"/>
              <a:ext cx="9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6160" name="Oval 13"/>
            <p:cNvSpPr>
              <a:spLocks noChangeArrowheads="1"/>
            </p:cNvSpPr>
            <p:nvPr/>
          </p:nvSpPr>
          <p:spPr bwMode="auto">
            <a:xfrm>
              <a:off x="5284" y="1389"/>
              <a:ext cx="91" cy="91"/>
            </a:xfrm>
            <a:prstGeom prst="ellips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buFontTx/>
                <a:buChar char="–"/>
              </a:pPr>
              <a:endParaRPr lang="hu-HU" altLang="hu-HU" sz="2400"/>
            </a:p>
          </p:txBody>
        </p:sp>
        <p:sp>
          <p:nvSpPr>
            <p:cNvPr id="6161" name="Arc 15"/>
            <p:cNvSpPr>
              <a:spLocks/>
            </p:cNvSpPr>
            <p:nvPr/>
          </p:nvSpPr>
          <p:spPr bwMode="auto">
            <a:xfrm rot="-2021259">
              <a:off x="4783" y="1767"/>
              <a:ext cx="236" cy="153"/>
            </a:xfrm>
            <a:custGeom>
              <a:avLst/>
              <a:gdLst>
                <a:gd name="T0" fmla="*/ 0 w 28235"/>
                <a:gd name="T1" fmla="*/ 0 h 24128"/>
                <a:gd name="T2" fmla="*/ 2 w 28235"/>
                <a:gd name="T3" fmla="*/ 1 h 24128"/>
                <a:gd name="T4" fmla="*/ 0 w 28235"/>
                <a:gd name="T5" fmla="*/ 1 h 2412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8235" h="24128" fill="none" extrusionOk="0">
                  <a:moveTo>
                    <a:pt x="0" y="1044"/>
                  </a:moveTo>
                  <a:cubicBezTo>
                    <a:pt x="2143" y="352"/>
                    <a:pt x="4382" y="0"/>
                    <a:pt x="6635" y="0"/>
                  </a:cubicBezTo>
                  <a:cubicBezTo>
                    <a:pt x="18564" y="0"/>
                    <a:pt x="28235" y="9670"/>
                    <a:pt x="28235" y="21600"/>
                  </a:cubicBezTo>
                  <a:cubicBezTo>
                    <a:pt x="28235" y="22444"/>
                    <a:pt x="28185" y="23288"/>
                    <a:pt x="28086" y="24127"/>
                  </a:cubicBezTo>
                </a:path>
                <a:path w="28235" h="24128" stroke="0" extrusionOk="0">
                  <a:moveTo>
                    <a:pt x="0" y="1044"/>
                  </a:moveTo>
                  <a:cubicBezTo>
                    <a:pt x="2143" y="352"/>
                    <a:pt x="4382" y="0"/>
                    <a:pt x="6635" y="0"/>
                  </a:cubicBezTo>
                  <a:cubicBezTo>
                    <a:pt x="18564" y="0"/>
                    <a:pt x="28235" y="9670"/>
                    <a:pt x="28235" y="21600"/>
                  </a:cubicBezTo>
                  <a:cubicBezTo>
                    <a:pt x="28235" y="22444"/>
                    <a:pt x="28185" y="23288"/>
                    <a:pt x="28086" y="24127"/>
                  </a:cubicBezTo>
                  <a:lnTo>
                    <a:pt x="6635" y="21600"/>
                  </a:lnTo>
                  <a:lnTo>
                    <a:pt x="0" y="1044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162" name="Line 16"/>
            <p:cNvSpPr>
              <a:spLocks noChangeShapeType="1"/>
            </p:cNvSpPr>
            <p:nvPr/>
          </p:nvSpPr>
          <p:spPr bwMode="auto">
            <a:xfrm>
              <a:off x="5057" y="1842"/>
              <a:ext cx="0" cy="13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pic>
        <p:nvPicPr>
          <p:cNvPr id="4116" name="Picture 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7632700" cy="475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18" name="Oval 22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bldLvl="5" autoUpdateAnimBg="0"/>
      <p:bldP spid="41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D41A1DB5-C47C-4A2B-A643-9D3A4F34E285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7171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DADFFF76-4369-40DC-B06B-14B9BDC49D6E}" type="slidenum">
              <a:rPr lang="hu-HU" altLang="hu-HU" sz="1400"/>
              <a:pPr>
                <a:buFontTx/>
                <a:buNone/>
              </a:pPr>
              <a:t>6</a:t>
            </a:fld>
            <a:endParaRPr lang="hu-HU" altLang="hu-HU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b="1" smtClean="0"/>
              <a:t>Neumann-elvek</a:t>
            </a:r>
            <a:r>
              <a:rPr lang="hu-HU" altLang="hu-HU" smtClean="0"/>
              <a:t>:</a:t>
            </a:r>
          </a:p>
          <a:p>
            <a:pPr lvl="1"/>
            <a:r>
              <a:rPr lang="hu-HU" altLang="hu-HU" smtClean="0"/>
              <a:t>A számítógépben legyen:</a:t>
            </a:r>
          </a:p>
          <a:p>
            <a:pPr lvl="3"/>
            <a:r>
              <a:rPr lang="hu-HU" altLang="hu-HU" sz="2400" smtClean="0"/>
              <a:t>Teljesen elektronikus, külön vezérlő és végrehajtó egységgel rendelkezzen </a:t>
            </a:r>
          </a:p>
          <a:p>
            <a:pPr lvl="3"/>
            <a:r>
              <a:rPr lang="hu-HU" altLang="hu-HU" sz="2400" smtClean="0"/>
              <a:t>BINÁRIS (kettes) számrendszert használjon</a:t>
            </a:r>
          </a:p>
          <a:p>
            <a:pPr lvl="3"/>
            <a:r>
              <a:rPr lang="hu-HU" altLang="hu-HU" sz="2400" smtClean="0"/>
              <a:t>Adatok és programok ugyanabban a belső tárban, a MEMÓRIÁBAN legyenek (!)</a:t>
            </a:r>
          </a:p>
          <a:p>
            <a:pPr lvl="3"/>
            <a:r>
              <a:rPr lang="hu-HU" altLang="hu-HU" sz="2400" smtClean="0"/>
              <a:t>Univerzális Turing-gép</a:t>
            </a:r>
            <a:endParaRPr lang="hu-HU" altLang="hu-HU" smtClean="0"/>
          </a:p>
        </p:txBody>
      </p:sp>
      <p:sp>
        <p:nvSpPr>
          <p:cNvPr id="5125" name="Oval 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41FBB93B-F947-4DD1-B7FA-86C9793FD2F6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8195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B5E77C75-00B3-4195-B5B0-95D2AFAABBFD}" type="slidenum">
              <a:rPr lang="hu-HU" altLang="hu-HU" sz="1400"/>
              <a:pPr>
                <a:buFontTx/>
                <a:buNone/>
              </a:pPr>
              <a:t>7</a:t>
            </a:fld>
            <a:endParaRPr lang="hu-HU" altLang="hu-HU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Neumann-elvű számítógép</a:t>
            </a:r>
            <a:r>
              <a:rPr lang="hu-HU" altLang="hu-HU" smtClean="0"/>
              <a:t> felépítése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381000" y="2514600"/>
            <a:ext cx="1220788" cy="14462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4400"/>
              <a:t>CPU</a:t>
            </a:r>
            <a:endParaRPr lang="hu-HU" altLang="hu-HU" sz="2400"/>
          </a:p>
        </p:txBody>
      </p:sp>
      <p:grpSp>
        <p:nvGrpSpPr>
          <p:cNvPr id="7193" name="Group 25"/>
          <p:cNvGrpSpPr>
            <a:grpSpLocks/>
          </p:cNvGrpSpPr>
          <p:nvPr/>
        </p:nvGrpSpPr>
        <p:grpSpPr bwMode="auto">
          <a:xfrm>
            <a:off x="1600200" y="2895600"/>
            <a:ext cx="5029200" cy="762000"/>
            <a:chOff x="1008" y="1824"/>
            <a:chExt cx="3168" cy="480"/>
          </a:xfrm>
        </p:grpSpPr>
        <p:sp>
          <p:nvSpPr>
            <p:cNvPr id="8217" name="Line 6"/>
            <p:cNvSpPr>
              <a:spLocks noChangeShapeType="1"/>
            </p:cNvSpPr>
            <p:nvPr/>
          </p:nvSpPr>
          <p:spPr bwMode="auto">
            <a:xfrm>
              <a:off x="1008" y="182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8" name="Line 7"/>
            <p:cNvSpPr>
              <a:spLocks noChangeShapeType="1"/>
            </p:cNvSpPr>
            <p:nvPr/>
          </p:nvSpPr>
          <p:spPr bwMode="auto">
            <a:xfrm>
              <a:off x="1008" y="206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9" name="Line 8"/>
            <p:cNvSpPr>
              <a:spLocks noChangeShapeType="1"/>
            </p:cNvSpPr>
            <p:nvPr/>
          </p:nvSpPr>
          <p:spPr bwMode="auto">
            <a:xfrm>
              <a:off x="1008" y="2304"/>
              <a:ext cx="316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629400" y="2514600"/>
            <a:ext cx="1220788" cy="14462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/>
              <a:t>DMA</a:t>
            </a:r>
            <a:endParaRPr lang="hu-HU" altLang="hu-HU" sz="2400"/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971800" y="5105400"/>
            <a:ext cx="14478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ROM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1447800" y="5105400"/>
            <a:ext cx="1524000" cy="4762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RAM</a:t>
            </a:r>
          </a:p>
        </p:txBody>
      </p:sp>
      <p:grpSp>
        <p:nvGrpSpPr>
          <p:cNvPr id="7191" name="Group 23"/>
          <p:cNvGrpSpPr>
            <a:grpSpLocks/>
          </p:cNvGrpSpPr>
          <p:nvPr/>
        </p:nvGrpSpPr>
        <p:grpSpPr bwMode="auto">
          <a:xfrm>
            <a:off x="1447800" y="2895600"/>
            <a:ext cx="2971800" cy="2228850"/>
            <a:chOff x="912" y="1824"/>
            <a:chExt cx="1872" cy="1404"/>
          </a:xfrm>
        </p:grpSpPr>
        <p:sp>
          <p:nvSpPr>
            <p:cNvPr id="8213" name="Text Box 13"/>
            <p:cNvSpPr txBox="1">
              <a:spLocks noChangeArrowheads="1"/>
            </p:cNvSpPr>
            <p:nvPr/>
          </p:nvSpPr>
          <p:spPr bwMode="auto">
            <a:xfrm>
              <a:off x="912" y="2928"/>
              <a:ext cx="1872" cy="300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50000"/>
                </a:spcBef>
                <a:buFontTx/>
                <a:buNone/>
              </a:pPr>
              <a:r>
                <a:rPr lang="hu-HU" altLang="hu-HU" sz="2400"/>
                <a:t>Operatív tár/Memória</a:t>
              </a:r>
            </a:p>
          </p:txBody>
        </p:sp>
        <p:sp>
          <p:nvSpPr>
            <p:cNvPr id="8214" name="Line 16"/>
            <p:cNvSpPr>
              <a:spLocks noChangeShapeType="1"/>
            </p:cNvSpPr>
            <p:nvPr/>
          </p:nvSpPr>
          <p:spPr bwMode="auto">
            <a:xfrm>
              <a:off x="1296" y="1824"/>
              <a:ext cx="0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5" name="Line 17"/>
            <p:cNvSpPr>
              <a:spLocks noChangeShapeType="1"/>
            </p:cNvSpPr>
            <p:nvPr/>
          </p:nvSpPr>
          <p:spPr bwMode="auto">
            <a:xfrm>
              <a:off x="1728" y="2064"/>
              <a:ext cx="0" cy="86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6" name="Line 18"/>
            <p:cNvSpPr>
              <a:spLocks noChangeShapeType="1"/>
            </p:cNvSpPr>
            <p:nvPr/>
          </p:nvSpPr>
          <p:spPr bwMode="auto">
            <a:xfrm>
              <a:off x="2112" y="2304"/>
              <a:ext cx="0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7192" name="Group 24"/>
          <p:cNvGrpSpPr>
            <a:grpSpLocks/>
          </p:cNvGrpSpPr>
          <p:nvPr/>
        </p:nvGrpSpPr>
        <p:grpSpPr bwMode="auto">
          <a:xfrm>
            <a:off x="4800600" y="2895600"/>
            <a:ext cx="1828800" cy="2895600"/>
            <a:chOff x="3024" y="1824"/>
            <a:chExt cx="1152" cy="1824"/>
          </a:xfrm>
        </p:grpSpPr>
        <p:sp>
          <p:nvSpPr>
            <p:cNvPr id="8209" name="Rectangle 11"/>
            <p:cNvSpPr>
              <a:spLocks noChangeArrowheads="1"/>
            </p:cNvSpPr>
            <p:nvPr/>
          </p:nvSpPr>
          <p:spPr bwMode="auto">
            <a:xfrm>
              <a:off x="3024" y="2784"/>
              <a:ext cx="1152" cy="864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Perifériák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(Háttértárak,</a:t>
              </a:r>
            </a:p>
            <a:p>
              <a:pPr algn="ctr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hu-HU" altLang="hu-HU" sz="2400"/>
                <a:t> I/O perifériák)</a:t>
              </a:r>
            </a:p>
          </p:txBody>
        </p:sp>
        <p:sp>
          <p:nvSpPr>
            <p:cNvPr id="8210" name="Line 19"/>
            <p:cNvSpPr>
              <a:spLocks noChangeShapeType="1"/>
            </p:cNvSpPr>
            <p:nvPr/>
          </p:nvSpPr>
          <p:spPr bwMode="auto">
            <a:xfrm>
              <a:off x="3168" y="1824"/>
              <a:ext cx="0" cy="96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1" name="Line 20"/>
            <p:cNvSpPr>
              <a:spLocks noChangeShapeType="1"/>
            </p:cNvSpPr>
            <p:nvPr/>
          </p:nvSpPr>
          <p:spPr bwMode="auto">
            <a:xfrm>
              <a:off x="3600" y="2064"/>
              <a:ext cx="0" cy="72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212" name="Line 21"/>
            <p:cNvSpPr>
              <a:spLocks noChangeShapeType="1"/>
            </p:cNvSpPr>
            <p:nvPr/>
          </p:nvSpPr>
          <p:spPr bwMode="auto">
            <a:xfrm>
              <a:off x="3984" y="2304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oval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7194" name="Text Box 26"/>
          <p:cNvSpPr txBox="1">
            <a:spLocks noChangeArrowheads="1"/>
          </p:cNvSpPr>
          <p:nvPr/>
        </p:nvSpPr>
        <p:spPr bwMode="auto">
          <a:xfrm>
            <a:off x="2771775" y="1916113"/>
            <a:ext cx="280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Busz/Sín rendszer</a:t>
            </a:r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3492500" y="24209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Adat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492500" y="2852738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Cím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492500" y="3284538"/>
            <a:ext cx="1366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hu-HU" altLang="hu-HU" sz="2400"/>
              <a:t>Vezérlő</a:t>
            </a:r>
          </a:p>
        </p:txBody>
      </p:sp>
      <p:sp>
        <p:nvSpPr>
          <p:cNvPr id="7199" name="Oval 31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71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1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19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7" grpId="0" animBg="1"/>
      <p:bldP spid="7182" grpId="0" animBg="1"/>
      <p:bldP spid="7183" grpId="0" animBg="1"/>
      <p:bldP spid="7194" grpId="0"/>
      <p:bldP spid="7195" grpId="0"/>
      <p:bldP spid="7196" grpId="0"/>
      <p:bldP spid="7197" grpId="0"/>
      <p:bldP spid="71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A02782B4-CA43-4D0E-B927-89314C75F9FD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9219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AA645E67-458A-4720-BCFF-87EC8426BC88}" type="slidenum">
              <a:rPr lang="hu-HU" altLang="hu-HU" sz="1400"/>
              <a:pPr>
                <a:buFontTx/>
                <a:buNone/>
              </a:pPr>
              <a:t>8</a:t>
            </a:fld>
            <a:endParaRPr lang="hu-HU" altLang="hu-HU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2. Generációs gépek</a:t>
            </a:r>
          </a:p>
          <a:p>
            <a:pPr lvl="1"/>
            <a:r>
              <a:rPr lang="hu-HU" altLang="hu-HU" sz="2400" smtClean="0"/>
              <a:t>Építőelem: félvezetők (dióda, tranzisztor </a:t>
            </a:r>
            <a:r>
              <a:rPr lang="hu-HU" altLang="hu-HU" sz="2400" smtClean="0">
                <a:sym typeface="Wingdings" panose="05000000000000000000" pitchFamily="2" charset="2"/>
              </a:rPr>
              <a:t></a:t>
            </a:r>
            <a:r>
              <a:rPr lang="hu-HU" altLang="hu-HU" sz="2400" smtClean="0"/>
              <a:t> 1947) </a:t>
            </a:r>
          </a:p>
          <a:p>
            <a:pPr lvl="2"/>
            <a:r>
              <a:rPr lang="hu-HU" altLang="hu-HU" sz="2000" smtClean="0"/>
              <a:t>1958-ban használják fel számítógép építésre</a:t>
            </a:r>
          </a:p>
          <a:p>
            <a:pPr lvl="2"/>
            <a:r>
              <a:rPr lang="hu-HU" altLang="hu-HU" sz="2000" smtClean="0"/>
              <a:t>Műveleti sebesség: 10</a:t>
            </a:r>
            <a:r>
              <a:rPr lang="hu-HU" altLang="hu-HU" sz="2000" baseline="30000" smtClean="0"/>
              <a:t>4</a:t>
            </a:r>
            <a:r>
              <a:rPr lang="hu-HU" altLang="hu-HU" sz="2000" smtClean="0"/>
              <a:t> ... 10</a:t>
            </a:r>
            <a:r>
              <a:rPr lang="hu-HU" altLang="hu-HU" sz="2000" baseline="30000" smtClean="0"/>
              <a:t>5</a:t>
            </a:r>
            <a:r>
              <a:rPr lang="hu-HU" altLang="hu-HU" sz="2000" smtClean="0"/>
              <a:t> művelet/s</a:t>
            </a:r>
          </a:p>
          <a:p>
            <a:pPr lvl="2"/>
            <a:r>
              <a:rPr lang="hu-HU" altLang="hu-HU" sz="2000" smtClean="0"/>
              <a:t>Memóriacentrikus: processzortól független I/O művelet</a:t>
            </a:r>
          </a:p>
          <a:p>
            <a:pPr lvl="2"/>
            <a:r>
              <a:rPr lang="hu-HU" altLang="hu-HU" sz="2000" smtClean="0"/>
              <a:t>Memória: ferritgyűrűs tár</a:t>
            </a:r>
          </a:p>
          <a:p>
            <a:pPr lvl="2"/>
            <a:r>
              <a:rPr lang="hu-HU" altLang="hu-HU" sz="2000" smtClean="0"/>
              <a:t>Háttértárak: lemezek, szalagok (mágneses adatrögzítés)</a:t>
            </a:r>
          </a:p>
          <a:p>
            <a:pPr lvl="2"/>
            <a:r>
              <a:rPr lang="hu-HU" altLang="hu-HU" sz="2000" smtClean="0"/>
              <a:t>Programozás: magas szintű nyelvek (Fortran, Algol)</a:t>
            </a:r>
          </a:p>
          <a:p>
            <a:pPr lvl="2"/>
            <a:r>
              <a:rPr lang="hu-HU" altLang="hu-HU" sz="2000" smtClean="0"/>
              <a:t>Felhasználás: ipar, gazdasági élet (adatfeldolgozás)</a:t>
            </a:r>
          </a:p>
          <a:p>
            <a:pPr lvl="2"/>
            <a:r>
              <a:rPr lang="hu-HU" altLang="hu-HU" sz="2000" smtClean="0"/>
              <a:t>95-98 %-os energia-, 97 %-os térfogatcsökkenés</a:t>
            </a:r>
          </a:p>
        </p:txBody>
      </p:sp>
      <p:sp>
        <p:nvSpPr>
          <p:cNvPr id="6149" name="Oval 5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átum helye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141B2780-9545-4FCA-BA74-3F758D63EA0C}" type="datetime1">
              <a:rPr lang="hu-HU" altLang="hu-HU" sz="1400" smtClean="0"/>
              <a:pPr>
                <a:buFontTx/>
                <a:buNone/>
              </a:pPr>
              <a:t>2020. 02. 10.</a:t>
            </a:fld>
            <a:endParaRPr lang="hu-HU" altLang="hu-HU" sz="1400" smtClean="0"/>
          </a:p>
        </p:txBody>
      </p:sp>
      <p:sp>
        <p:nvSpPr>
          <p:cNvPr id="10243" name="Dia számának helye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fld id="{40ED159A-9884-43CC-8CC5-EA5C588F5509}" type="slidenum">
              <a:rPr lang="hu-HU" altLang="hu-HU" sz="1400"/>
              <a:pPr>
                <a:buFontTx/>
                <a:buNone/>
              </a:pPr>
              <a:t>9</a:t>
            </a:fld>
            <a:endParaRPr lang="hu-HU" altLang="hu-HU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u-HU" altLang="hu-HU" b="1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Számítógép generációk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mtClean="0"/>
              <a:t>3. Generációs gépek</a:t>
            </a:r>
          </a:p>
          <a:p>
            <a:pPr lvl="1"/>
            <a:r>
              <a:rPr lang="hu-HU" altLang="hu-HU" sz="2400" smtClean="0"/>
              <a:t>Építőelem: integrált áramkörök (IC)</a:t>
            </a:r>
          </a:p>
          <a:p>
            <a:pPr lvl="2"/>
            <a:r>
              <a:rPr lang="hu-HU" altLang="hu-HU" sz="2000" smtClean="0"/>
              <a:t>1960-as évektől használják fel számítógép építésre</a:t>
            </a:r>
          </a:p>
          <a:p>
            <a:pPr lvl="2"/>
            <a:r>
              <a:rPr lang="hu-HU" altLang="hu-HU" sz="2000" smtClean="0"/>
              <a:t>Műveleti sebesség: 10</a:t>
            </a:r>
            <a:r>
              <a:rPr lang="hu-HU" altLang="hu-HU" sz="2000" baseline="30000" smtClean="0"/>
              <a:t>5</a:t>
            </a:r>
            <a:r>
              <a:rPr lang="hu-HU" altLang="hu-HU" sz="2000" smtClean="0"/>
              <a:t> ... 10</a:t>
            </a:r>
            <a:r>
              <a:rPr lang="hu-HU" altLang="hu-HU" sz="2000" baseline="30000" smtClean="0"/>
              <a:t>6</a:t>
            </a:r>
            <a:r>
              <a:rPr lang="hu-HU" altLang="hu-HU" sz="2000" smtClean="0"/>
              <a:t> művelet/s</a:t>
            </a:r>
          </a:p>
          <a:p>
            <a:pPr lvl="2"/>
            <a:r>
              <a:rPr lang="hu-HU" altLang="hu-HU" sz="2000" smtClean="0"/>
              <a:t>Moduláris: több önálló funkcionális egység, „busz” system</a:t>
            </a:r>
          </a:p>
          <a:p>
            <a:pPr lvl="2"/>
            <a:r>
              <a:rPr lang="hu-HU" altLang="hu-HU" sz="2000" smtClean="0"/>
              <a:t>Memória: félvezetős</a:t>
            </a:r>
          </a:p>
          <a:p>
            <a:pPr lvl="2"/>
            <a:r>
              <a:rPr lang="hu-HU" altLang="hu-HU" sz="2000" smtClean="0"/>
              <a:t>Háttértárak: mágnes szalag, mágnes lemez</a:t>
            </a:r>
          </a:p>
          <a:p>
            <a:pPr lvl="2"/>
            <a:r>
              <a:rPr lang="hu-HU" altLang="hu-HU" sz="2000" smtClean="0"/>
              <a:t>1970-es évek HC (BASIC), 1975. mikroprocesszoros CPU</a:t>
            </a:r>
          </a:p>
          <a:p>
            <a:pPr lvl="2"/>
            <a:r>
              <a:rPr lang="hu-HU" altLang="hu-HU" sz="2000" smtClean="0"/>
              <a:t>Felhasználás: általános</a:t>
            </a:r>
          </a:p>
        </p:txBody>
      </p:sp>
      <p:sp>
        <p:nvSpPr>
          <p:cNvPr id="74756" name="Oval 4"/>
          <p:cNvSpPr>
            <a:spLocks noChangeArrowheads="1"/>
          </p:cNvSpPr>
          <p:nvPr/>
        </p:nvSpPr>
        <p:spPr bwMode="auto">
          <a:xfrm>
            <a:off x="8778875" y="6569075"/>
            <a:ext cx="225425" cy="225425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–"/>
            </a:pPr>
            <a:endParaRPr lang="hu-HU" altLang="hu-H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–"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1248</Words>
  <Application>Microsoft Office PowerPoint</Application>
  <PresentationFormat>Diavetítés a képernyőre (4:3 oldalarány)</PresentationFormat>
  <Paragraphs>253</Paragraphs>
  <Slides>26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26</vt:i4>
      </vt:variant>
    </vt:vector>
  </HeadingPairs>
  <TitlesOfParts>
    <vt:vector size="30" baseType="lpstr">
      <vt:lpstr>Times New Roman</vt:lpstr>
      <vt:lpstr>Arial</vt:lpstr>
      <vt:lpstr>Wingdings</vt:lpstr>
      <vt:lpstr>Alapértelmezett terv</vt:lpstr>
      <vt:lpstr>Számítástechnika története</vt:lpstr>
      <vt:lpstr>Számítógéphez vezető út</vt:lpstr>
      <vt:lpstr>Számítógép generációk</vt:lpstr>
      <vt:lpstr>Számítógép generációk</vt:lpstr>
      <vt:lpstr>Számítógép generációk</vt:lpstr>
      <vt:lpstr>Számítógép generációk</vt:lpstr>
      <vt:lpstr>Neumann-elvű számítógép felépítése</vt:lpstr>
      <vt:lpstr>Számítógép generációk</vt:lpstr>
      <vt:lpstr>Számítógép generációk</vt:lpstr>
      <vt:lpstr>Számítógép generációk</vt:lpstr>
      <vt:lpstr>Számítógép generációk</vt:lpstr>
      <vt:lpstr>Információ mértékek</vt:lpstr>
      <vt:lpstr>Információ mértékek</vt:lpstr>
      <vt:lpstr>Információ mértékek, átváltások</vt:lpstr>
      <vt:lpstr>Neumann-elvű számítógép felépítése</vt:lpstr>
      <vt:lpstr>CPU (Central Processing Unit) felépítése</vt:lpstr>
      <vt:lpstr>CPU</vt:lpstr>
      <vt:lpstr>CPU</vt:lpstr>
      <vt:lpstr>CPU</vt:lpstr>
      <vt:lpstr>CPU</vt:lpstr>
      <vt:lpstr>CPU</vt:lpstr>
      <vt:lpstr>DMA (Direct Memory Access)</vt:lpstr>
      <vt:lpstr>Memória</vt:lpstr>
      <vt:lpstr>Memória</vt:lpstr>
      <vt:lpstr>Memória</vt:lpstr>
      <vt:lpstr>Vége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Számítástechnika története</dc:title>
  <dc:subject>Hardware alapismeret</dc:subject>
  <dc:creator>Kecskeméti Tibor</dc:creator>
  <cp:lastModifiedBy>Tibor Kecskeméti</cp:lastModifiedBy>
  <cp:revision>117</cp:revision>
  <dcterms:created xsi:type="dcterms:W3CDTF">2004-12-10T09:08:37Z</dcterms:created>
  <dcterms:modified xsi:type="dcterms:W3CDTF">2020-02-10T09:00:29Z</dcterms:modified>
</cp:coreProperties>
</file>