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64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20000"/>
      </a:spcBef>
      <a:spcAft>
        <a:spcPct val="0"/>
      </a:spcAft>
      <a:buClr>
        <a:schemeClr val="accent1"/>
      </a:buClr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chemeClr val="accent1"/>
      </a:buClr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chemeClr val="accent1"/>
      </a:buClr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chemeClr val="accent1"/>
      </a:buClr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chemeClr val="accent1"/>
      </a:buClr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737" autoAdjust="0"/>
  </p:normalViewPr>
  <p:slideViewPr>
    <p:cSldViewPr showGuides="1">
      <p:cViewPr varScale="1">
        <p:scale>
          <a:sx n="55" d="100"/>
          <a:sy n="55" d="100"/>
        </p:scale>
        <p:origin x="11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624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latin typeface="Arial" panose="020B0604020202020204" pitchFamily="34" charset="0"/>
              </a:defRPr>
            </a:lvl1pPr>
          </a:lstStyle>
          <a:p>
            <a:fld id="{B9F6C0B8-D755-4A02-888C-36BA5EA7541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</a:pPr>
              <a:endParaRPr lang="hu-HU" altLang="hu-HU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096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0974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202219-7078-4713-9B34-8AECE198C2B2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2F490A-6F7D-4F28-B374-95EDA4FA9DE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/>
      <p:bldP spid="40975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9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9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32660A-596E-4AA4-B097-1E13538E8557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53AB-2DCE-4FD4-A610-769D48C8110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43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FAE442-DACE-4AB1-8DFA-16B7EACD9592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D83C8-A138-4E4C-B334-18581A5F170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66768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84AA4B-BE3E-4636-96BC-C12E5BF1CEE9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179C1C-B82A-4882-A643-DBDEF4A7E87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0254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8C57FB-2393-418A-80AC-C95A71587AA4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45009-D47E-4525-8700-45B2A090093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7339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607D7-9A73-438D-A30C-8D975A81149C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846AB-5CE0-4B41-BD4E-02E4000A773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2690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6AC0B-B32D-4AC7-ADF5-E6010245BC6F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509FA-B6D0-4874-9A21-5432672F974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7874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6FFB4C-8D60-4DB2-A7FE-A51B96119049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2B776-D58D-4B82-A041-934D9AF9E3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9922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692A3-79E2-4D0D-9224-317A84044171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CA07A-D6D7-4598-A589-07B9D2C6108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8348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DB2F2-C278-4695-9921-0D32EBD2D50A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8DA29-5956-41B5-AF89-F132EA637CF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0231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2E878-7981-46B6-A290-B574A04F08AF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40A7C-EA2C-4D87-BFDA-33898C30546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2923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EF2F4F-67CB-4AD3-862F-BE8614A72B4D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0A250-9D7B-43F3-9DCC-FBCF985577B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015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</a:pPr>
              <a:endParaRPr lang="hu-HU" altLang="hu-HU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399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399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9952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3995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3995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400">
                <a:latin typeface="Times New Roman" panose="02020603050405020304" pitchFamily="18" charset="0"/>
              </a:defRPr>
            </a:lvl1pPr>
          </a:lstStyle>
          <a:p>
            <a:fld id="{66FCCEA2-084E-486B-AB1C-107196E8EBBA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995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>
                <a:latin typeface="Times New Roman" panose="02020603050405020304" pitchFamily="18" charset="0"/>
              </a:defRPr>
            </a:lvl1pPr>
          </a:lstStyle>
          <a:p>
            <a:fld id="{3381D48B-7160-473F-8D93-145FBB89A6B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3" grpId="0"/>
      <p:bldP spid="39954" grpId="0" uiExpand="1" build="p" bldLvl="5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9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B39DCDA2-5C01-4FD8-B7A3-5DB6ACFFD193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406DC64-5D20-45F5-A034-87326AB498E1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/>
              <a:t>Számrendszerek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/>
              <a:t>decimális, bináris, hexadecimális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EF9A-FC4A-4904-B919-D9A2445C2FD8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9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8C7E-398F-4943-8C42-CE72AF8BEBA9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07375" cy="990600"/>
          </a:xfrm>
        </p:spPr>
        <p:txBody>
          <a:bodyPr/>
          <a:lstStyle/>
          <a:p>
            <a:r>
              <a:rPr lang="hu-HU" altLang="hu-HU"/>
              <a:t>2. Bináris =&gt; Decimális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II. Konverziók számrendszerek között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95300" y="1295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2000">
                <a:latin typeface="Tahoma" panose="020B0604030504040204" pitchFamily="34" charset="0"/>
              </a:rPr>
              <a:t>A számjegyek fölé felírjuk a helyiértékeket: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495300" y="3200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2000">
                <a:latin typeface="Tahoma" panose="020B0604030504040204" pitchFamily="34" charset="0"/>
              </a:rPr>
              <a:t>Írjuk fel a számjegyek és a helyiértékek szorzatösszegét, majd végezzük el a kijelölt műveleteket: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611188" y="3933825"/>
            <a:ext cx="10858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>
                <a:latin typeface="Times New Roman" panose="02020603050405020304" pitchFamily="18" charset="0"/>
              </a:rPr>
              <a:t>1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256</a:t>
            </a:r>
            <a:endParaRPr lang="hu-HU" altLang="hu-HU" baseline="-25000">
              <a:latin typeface="Times New Roman" panose="02020603050405020304" pitchFamily="18" charset="0"/>
            </a:endParaRPr>
          </a:p>
        </p:txBody>
      </p:sp>
      <p:graphicFrame>
        <p:nvGraphicFramePr>
          <p:cNvPr id="54401" name="Group 129"/>
          <p:cNvGraphicFramePr>
            <a:graphicFrameLocks noGrp="1"/>
          </p:cNvGraphicFramePr>
          <p:nvPr/>
        </p:nvGraphicFramePr>
        <p:xfrm>
          <a:off x="1763713" y="1916113"/>
          <a:ext cx="5583237" cy="1041400"/>
        </p:xfrm>
        <a:graphic>
          <a:graphicData uri="http://schemas.openxmlformats.org/drawingml/2006/table">
            <a:tbl>
              <a:tblPr/>
              <a:tblGrid>
                <a:gridCol w="474662">
                  <a:extLst>
                    <a:ext uri="{9D8B030D-6E8A-4147-A177-3AD203B41FA5}">
                      <a16:colId xmlns:a16="http://schemas.microsoft.com/office/drawing/2014/main" val="1506209573"/>
                    </a:ext>
                  </a:extLst>
                </a:gridCol>
                <a:gridCol w="474663">
                  <a:extLst>
                    <a:ext uri="{9D8B030D-6E8A-4147-A177-3AD203B41FA5}">
                      <a16:colId xmlns:a16="http://schemas.microsoft.com/office/drawing/2014/main" val="3157419679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1019506022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386207571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114958964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4253615119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1101282587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156129702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4078713007"/>
                    </a:ext>
                  </a:extLst>
                </a:gridCol>
                <a:gridCol w="446087">
                  <a:extLst>
                    <a:ext uri="{9D8B030D-6E8A-4147-A177-3AD203B41FA5}">
                      <a16:colId xmlns:a16="http://schemas.microsoft.com/office/drawing/2014/main" val="1063326438"/>
                    </a:ext>
                  </a:extLst>
                </a:gridCol>
                <a:gridCol w="446088">
                  <a:extLst>
                    <a:ext uri="{9D8B030D-6E8A-4147-A177-3AD203B41FA5}">
                      <a16:colId xmlns:a16="http://schemas.microsoft.com/office/drawing/2014/main" val="746430956"/>
                    </a:ext>
                  </a:extLst>
                </a:gridCol>
                <a:gridCol w="446087">
                  <a:extLst>
                    <a:ext uri="{9D8B030D-6E8A-4147-A177-3AD203B41FA5}">
                      <a16:colId xmlns:a16="http://schemas.microsoft.com/office/drawing/2014/main" val="2645889518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1390088782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728945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429997"/>
                  </a:ext>
                </a:extLst>
              </a:tr>
            </a:tbl>
          </a:graphicData>
        </a:graphic>
      </p:graphicFrame>
      <p:sp>
        <p:nvSpPr>
          <p:cNvPr id="54402" name="Rectangle 130"/>
          <p:cNvSpPr>
            <a:spLocks noChangeArrowheads="1"/>
          </p:cNvSpPr>
          <p:nvPr/>
        </p:nvSpPr>
        <p:spPr bwMode="auto">
          <a:xfrm>
            <a:off x="1258888" y="5084763"/>
            <a:ext cx="647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111110100, 1101</a:t>
            </a:r>
            <a:r>
              <a:rPr lang="hu-HU" altLang="hu-HU" sz="3200" baseline="-25000">
                <a:latin typeface="Tahoma" panose="020B0604030504040204" pitchFamily="34" charset="0"/>
              </a:rPr>
              <a:t>2</a:t>
            </a:r>
            <a:r>
              <a:rPr lang="hu-HU" altLang="hu-HU" sz="3200">
                <a:latin typeface="Tahoma" panose="020B0604030504040204" pitchFamily="34" charset="0"/>
              </a:rPr>
              <a:t> = 500,8125</a:t>
            </a:r>
            <a:r>
              <a:rPr lang="hu-HU" altLang="hu-HU" sz="3200" baseline="-25000">
                <a:latin typeface="Tahoma" panose="020B0604030504040204" pitchFamily="34" charset="0"/>
              </a:rPr>
              <a:t>10</a:t>
            </a:r>
          </a:p>
        </p:txBody>
      </p:sp>
      <p:sp>
        <p:nvSpPr>
          <p:cNvPr id="54404" name="Rectangle 132"/>
          <p:cNvSpPr>
            <a:spLocks noChangeArrowheads="1"/>
          </p:cNvSpPr>
          <p:nvPr/>
        </p:nvSpPr>
        <p:spPr bwMode="auto">
          <a:xfrm>
            <a:off x="6804025" y="2436813"/>
            <a:ext cx="5429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</a:t>
            </a:r>
          </a:p>
        </p:txBody>
      </p:sp>
      <p:sp>
        <p:nvSpPr>
          <p:cNvPr id="54405" name="Rectangle 133"/>
          <p:cNvSpPr>
            <a:spLocks noChangeArrowheads="1"/>
          </p:cNvSpPr>
          <p:nvPr/>
        </p:nvSpPr>
        <p:spPr bwMode="auto">
          <a:xfrm>
            <a:off x="6357938" y="2436813"/>
            <a:ext cx="4460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</a:t>
            </a:r>
          </a:p>
        </p:txBody>
      </p:sp>
      <p:sp>
        <p:nvSpPr>
          <p:cNvPr id="54406" name="Rectangle 134"/>
          <p:cNvSpPr>
            <a:spLocks noChangeArrowheads="1"/>
          </p:cNvSpPr>
          <p:nvPr/>
        </p:nvSpPr>
        <p:spPr bwMode="auto">
          <a:xfrm>
            <a:off x="5911850" y="2436813"/>
            <a:ext cx="4460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</a:t>
            </a:r>
          </a:p>
        </p:txBody>
      </p:sp>
      <p:sp>
        <p:nvSpPr>
          <p:cNvPr id="54407" name="Rectangle 135"/>
          <p:cNvSpPr>
            <a:spLocks noChangeArrowheads="1"/>
          </p:cNvSpPr>
          <p:nvPr/>
        </p:nvSpPr>
        <p:spPr bwMode="auto">
          <a:xfrm>
            <a:off x="5465763" y="2436813"/>
            <a:ext cx="4460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</a:t>
            </a:r>
          </a:p>
        </p:txBody>
      </p:sp>
      <p:sp>
        <p:nvSpPr>
          <p:cNvPr id="54408" name="Rectangle 136"/>
          <p:cNvSpPr>
            <a:spLocks noChangeArrowheads="1"/>
          </p:cNvSpPr>
          <p:nvPr/>
        </p:nvSpPr>
        <p:spPr bwMode="auto">
          <a:xfrm>
            <a:off x="4979988" y="2436813"/>
            <a:ext cx="4857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0,</a:t>
            </a:r>
          </a:p>
        </p:txBody>
      </p:sp>
      <p:sp>
        <p:nvSpPr>
          <p:cNvPr id="54409" name="Rectangle 137"/>
          <p:cNvSpPr>
            <a:spLocks noChangeArrowheads="1"/>
          </p:cNvSpPr>
          <p:nvPr/>
        </p:nvSpPr>
        <p:spPr bwMode="auto">
          <a:xfrm>
            <a:off x="4602163" y="24368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</a:t>
            </a:r>
          </a:p>
        </p:txBody>
      </p:sp>
      <p:sp>
        <p:nvSpPr>
          <p:cNvPr id="54410" name="Rectangle 138"/>
          <p:cNvSpPr>
            <a:spLocks noChangeArrowheads="1"/>
          </p:cNvSpPr>
          <p:nvPr/>
        </p:nvSpPr>
        <p:spPr bwMode="auto">
          <a:xfrm>
            <a:off x="4224338" y="24368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</a:t>
            </a:r>
          </a:p>
        </p:txBody>
      </p:sp>
      <p:sp>
        <p:nvSpPr>
          <p:cNvPr id="54411" name="Rectangle 139"/>
          <p:cNvSpPr>
            <a:spLocks noChangeArrowheads="1"/>
          </p:cNvSpPr>
          <p:nvPr/>
        </p:nvSpPr>
        <p:spPr bwMode="auto">
          <a:xfrm>
            <a:off x="3846513" y="24368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</a:t>
            </a:r>
          </a:p>
        </p:txBody>
      </p:sp>
      <p:sp>
        <p:nvSpPr>
          <p:cNvPr id="54412" name="Rectangle 140"/>
          <p:cNvSpPr>
            <a:spLocks noChangeArrowheads="1"/>
          </p:cNvSpPr>
          <p:nvPr/>
        </p:nvSpPr>
        <p:spPr bwMode="auto">
          <a:xfrm>
            <a:off x="3468688" y="24368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</a:t>
            </a:r>
          </a:p>
        </p:txBody>
      </p:sp>
      <p:sp>
        <p:nvSpPr>
          <p:cNvPr id="54413" name="Rectangle 141"/>
          <p:cNvSpPr>
            <a:spLocks noChangeArrowheads="1"/>
          </p:cNvSpPr>
          <p:nvPr/>
        </p:nvSpPr>
        <p:spPr bwMode="auto">
          <a:xfrm>
            <a:off x="3090863" y="24368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</a:t>
            </a:r>
          </a:p>
        </p:txBody>
      </p:sp>
      <p:sp>
        <p:nvSpPr>
          <p:cNvPr id="54414" name="Rectangle 142"/>
          <p:cNvSpPr>
            <a:spLocks noChangeArrowheads="1"/>
          </p:cNvSpPr>
          <p:nvPr/>
        </p:nvSpPr>
        <p:spPr bwMode="auto">
          <a:xfrm>
            <a:off x="2713038" y="24368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</a:t>
            </a:r>
          </a:p>
        </p:txBody>
      </p:sp>
      <p:sp>
        <p:nvSpPr>
          <p:cNvPr id="54415" name="Rectangle 143"/>
          <p:cNvSpPr>
            <a:spLocks noChangeArrowheads="1"/>
          </p:cNvSpPr>
          <p:nvPr/>
        </p:nvSpPr>
        <p:spPr bwMode="auto">
          <a:xfrm>
            <a:off x="2238375" y="2436813"/>
            <a:ext cx="4746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</a:t>
            </a:r>
          </a:p>
        </p:txBody>
      </p:sp>
      <p:sp>
        <p:nvSpPr>
          <p:cNvPr id="54416" name="Rectangle 144"/>
          <p:cNvSpPr>
            <a:spLocks noChangeArrowheads="1"/>
          </p:cNvSpPr>
          <p:nvPr/>
        </p:nvSpPr>
        <p:spPr bwMode="auto">
          <a:xfrm>
            <a:off x="1763713" y="2436813"/>
            <a:ext cx="47466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</a:t>
            </a:r>
          </a:p>
        </p:txBody>
      </p:sp>
      <p:sp>
        <p:nvSpPr>
          <p:cNvPr id="54417" name="Rectangle 145"/>
          <p:cNvSpPr>
            <a:spLocks noChangeArrowheads="1"/>
          </p:cNvSpPr>
          <p:nvPr/>
        </p:nvSpPr>
        <p:spPr bwMode="auto">
          <a:xfrm>
            <a:off x="6804025" y="1916113"/>
            <a:ext cx="5429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1/16</a:t>
            </a:r>
          </a:p>
        </p:txBody>
      </p:sp>
      <p:sp>
        <p:nvSpPr>
          <p:cNvPr id="54418" name="Rectangle 146"/>
          <p:cNvSpPr>
            <a:spLocks noChangeArrowheads="1"/>
          </p:cNvSpPr>
          <p:nvPr/>
        </p:nvSpPr>
        <p:spPr bwMode="auto">
          <a:xfrm>
            <a:off x="6357938" y="1916113"/>
            <a:ext cx="4460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1/8</a:t>
            </a:r>
          </a:p>
        </p:txBody>
      </p:sp>
      <p:sp>
        <p:nvSpPr>
          <p:cNvPr id="54419" name="Rectangle 147"/>
          <p:cNvSpPr>
            <a:spLocks noChangeArrowheads="1"/>
          </p:cNvSpPr>
          <p:nvPr/>
        </p:nvSpPr>
        <p:spPr bwMode="auto">
          <a:xfrm>
            <a:off x="5911850" y="1916113"/>
            <a:ext cx="4460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1/4</a:t>
            </a:r>
          </a:p>
        </p:txBody>
      </p:sp>
      <p:sp>
        <p:nvSpPr>
          <p:cNvPr id="54420" name="Rectangle 148"/>
          <p:cNvSpPr>
            <a:spLocks noChangeArrowheads="1"/>
          </p:cNvSpPr>
          <p:nvPr/>
        </p:nvSpPr>
        <p:spPr bwMode="auto">
          <a:xfrm>
            <a:off x="5465763" y="1916113"/>
            <a:ext cx="4460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1/2</a:t>
            </a:r>
          </a:p>
        </p:txBody>
      </p:sp>
      <p:sp>
        <p:nvSpPr>
          <p:cNvPr id="54421" name="Rectangle 149"/>
          <p:cNvSpPr>
            <a:spLocks noChangeArrowheads="1"/>
          </p:cNvSpPr>
          <p:nvPr/>
        </p:nvSpPr>
        <p:spPr bwMode="auto">
          <a:xfrm>
            <a:off x="4979988" y="1916113"/>
            <a:ext cx="4857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1</a:t>
            </a:r>
          </a:p>
        </p:txBody>
      </p:sp>
      <p:sp>
        <p:nvSpPr>
          <p:cNvPr id="54422" name="Rectangle 150"/>
          <p:cNvSpPr>
            <a:spLocks noChangeArrowheads="1"/>
          </p:cNvSpPr>
          <p:nvPr/>
        </p:nvSpPr>
        <p:spPr bwMode="auto">
          <a:xfrm>
            <a:off x="4602163" y="19161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2</a:t>
            </a:r>
          </a:p>
        </p:txBody>
      </p:sp>
      <p:sp>
        <p:nvSpPr>
          <p:cNvPr id="54423" name="Rectangle 151"/>
          <p:cNvSpPr>
            <a:spLocks noChangeArrowheads="1"/>
          </p:cNvSpPr>
          <p:nvPr/>
        </p:nvSpPr>
        <p:spPr bwMode="auto">
          <a:xfrm>
            <a:off x="4224338" y="19161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4</a:t>
            </a:r>
          </a:p>
        </p:txBody>
      </p:sp>
      <p:sp>
        <p:nvSpPr>
          <p:cNvPr id="54424" name="Rectangle 152"/>
          <p:cNvSpPr>
            <a:spLocks noChangeArrowheads="1"/>
          </p:cNvSpPr>
          <p:nvPr/>
        </p:nvSpPr>
        <p:spPr bwMode="auto">
          <a:xfrm>
            <a:off x="3846513" y="19161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8</a:t>
            </a:r>
          </a:p>
        </p:txBody>
      </p:sp>
      <p:sp>
        <p:nvSpPr>
          <p:cNvPr id="54425" name="Rectangle 153"/>
          <p:cNvSpPr>
            <a:spLocks noChangeArrowheads="1"/>
          </p:cNvSpPr>
          <p:nvPr/>
        </p:nvSpPr>
        <p:spPr bwMode="auto">
          <a:xfrm>
            <a:off x="3468688" y="19161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16</a:t>
            </a:r>
          </a:p>
        </p:txBody>
      </p:sp>
      <p:sp>
        <p:nvSpPr>
          <p:cNvPr id="54426" name="Rectangle 154"/>
          <p:cNvSpPr>
            <a:spLocks noChangeArrowheads="1"/>
          </p:cNvSpPr>
          <p:nvPr/>
        </p:nvSpPr>
        <p:spPr bwMode="auto">
          <a:xfrm>
            <a:off x="3090863" y="19161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32</a:t>
            </a:r>
          </a:p>
        </p:txBody>
      </p:sp>
      <p:sp>
        <p:nvSpPr>
          <p:cNvPr id="54427" name="Rectangle 155"/>
          <p:cNvSpPr>
            <a:spLocks noChangeArrowheads="1"/>
          </p:cNvSpPr>
          <p:nvPr/>
        </p:nvSpPr>
        <p:spPr bwMode="auto">
          <a:xfrm>
            <a:off x="2713038" y="1916113"/>
            <a:ext cx="377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64</a:t>
            </a:r>
          </a:p>
        </p:txBody>
      </p:sp>
      <p:sp>
        <p:nvSpPr>
          <p:cNvPr id="54428" name="Rectangle 156"/>
          <p:cNvSpPr>
            <a:spLocks noChangeArrowheads="1"/>
          </p:cNvSpPr>
          <p:nvPr/>
        </p:nvSpPr>
        <p:spPr bwMode="auto">
          <a:xfrm>
            <a:off x="2238375" y="1916113"/>
            <a:ext cx="4746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128</a:t>
            </a:r>
          </a:p>
        </p:txBody>
      </p:sp>
      <p:sp>
        <p:nvSpPr>
          <p:cNvPr id="54429" name="Rectangle 157"/>
          <p:cNvSpPr>
            <a:spLocks noChangeArrowheads="1"/>
          </p:cNvSpPr>
          <p:nvPr/>
        </p:nvSpPr>
        <p:spPr bwMode="auto">
          <a:xfrm>
            <a:off x="1763713" y="1916113"/>
            <a:ext cx="47466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 sz="1400"/>
              <a:t>256</a:t>
            </a:r>
          </a:p>
        </p:txBody>
      </p:sp>
      <p:sp>
        <p:nvSpPr>
          <p:cNvPr id="54448" name="Rectangle 176"/>
          <p:cNvSpPr>
            <a:spLocks noChangeArrowheads="1"/>
          </p:cNvSpPr>
          <p:nvPr/>
        </p:nvSpPr>
        <p:spPr bwMode="auto">
          <a:xfrm>
            <a:off x="5610225" y="4451350"/>
            <a:ext cx="165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>
                <a:latin typeface="Tahoma" panose="020B0604030504040204" pitchFamily="34" charset="0"/>
              </a:rPr>
              <a:t>500,8125</a:t>
            </a:r>
            <a:endParaRPr lang="hu-HU" altLang="hu-HU" baseline="-25000">
              <a:latin typeface="Tahoma" panose="020B0604030504040204" pitchFamily="34" charset="0"/>
            </a:endParaRPr>
          </a:p>
        </p:txBody>
      </p:sp>
      <p:sp>
        <p:nvSpPr>
          <p:cNvPr id="54449" name="Rectangle 177"/>
          <p:cNvSpPr>
            <a:spLocks noChangeArrowheads="1"/>
          </p:cNvSpPr>
          <p:nvPr/>
        </p:nvSpPr>
        <p:spPr bwMode="auto">
          <a:xfrm>
            <a:off x="1403350" y="3933825"/>
            <a:ext cx="1296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1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128</a:t>
            </a:r>
          </a:p>
        </p:txBody>
      </p:sp>
      <p:sp>
        <p:nvSpPr>
          <p:cNvPr id="54450" name="Rectangle 178"/>
          <p:cNvSpPr>
            <a:spLocks noChangeArrowheads="1"/>
          </p:cNvSpPr>
          <p:nvPr/>
        </p:nvSpPr>
        <p:spPr bwMode="auto">
          <a:xfrm>
            <a:off x="2411413" y="3933825"/>
            <a:ext cx="10795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1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4451" name="Rectangle 179"/>
          <p:cNvSpPr>
            <a:spLocks noChangeArrowheads="1"/>
          </p:cNvSpPr>
          <p:nvPr/>
        </p:nvSpPr>
        <p:spPr bwMode="auto">
          <a:xfrm>
            <a:off x="3275013" y="3933825"/>
            <a:ext cx="10858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1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54452" name="Rectangle 180"/>
          <p:cNvSpPr>
            <a:spLocks noChangeArrowheads="1"/>
          </p:cNvSpPr>
          <p:nvPr/>
        </p:nvSpPr>
        <p:spPr bwMode="auto">
          <a:xfrm>
            <a:off x="4138613" y="3933825"/>
            <a:ext cx="10858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1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54453" name="Rectangle 181"/>
          <p:cNvSpPr>
            <a:spLocks noChangeArrowheads="1"/>
          </p:cNvSpPr>
          <p:nvPr/>
        </p:nvSpPr>
        <p:spPr bwMode="auto">
          <a:xfrm>
            <a:off x="5002213" y="3933825"/>
            <a:ext cx="10858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0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4454" name="Rectangle 182"/>
          <p:cNvSpPr>
            <a:spLocks noChangeArrowheads="1"/>
          </p:cNvSpPr>
          <p:nvPr/>
        </p:nvSpPr>
        <p:spPr bwMode="auto">
          <a:xfrm>
            <a:off x="5722938" y="3933825"/>
            <a:ext cx="10858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1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4455" name="Rectangle 183"/>
          <p:cNvSpPr>
            <a:spLocks noChangeArrowheads="1"/>
          </p:cNvSpPr>
          <p:nvPr/>
        </p:nvSpPr>
        <p:spPr bwMode="auto">
          <a:xfrm>
            <a:off x="6443663" y="3933825"/>
            <a:ext cx="10858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0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4456" name="Rectangle 184"/>
          <p:cNvSpPr>
            <a:spLocks noChangeArrowheads="1"/>
          </p:cNvSpPr>
          <p:nvPr/>
        </p:nvSpPr>
        <p:spPr bwMode="auto">
          <a:xfrm>
            <a:off x="7162800" y="3933825"/>
            <a:ext cx="10858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ahoma" panose="020B0604030504040204" pitchFamily="34" charset="0"/>
              </a:rPr>
              <a:t> </a:t>
            </a:r>
            <a:r>
              <a:rPr lang="hu-HU" altLang="hu-HU">
                <a:latin typeface="Times New Roman" panose="02020603050405020304" pitchFamily="18" charset="0"/>
              </a:rPr>
              <a:t>0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457" name="Rectangle 185"/>
          <p:cNvSpPr>
            <a:spLocks noChangeArrowheads="1"/>
          </p:cNvSpPr>
          <p:nvPr/>
        </p:nvSpPr>
        <p:spPr bwMode="auto">
          <a:xfrm>
            <a:off x="755650" y="4437063"/>
            <a:ext cx="115252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1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0,5</a:t>
            </a:r>
          </a:p>
        </p:txBody>
      </p:sp>
      <p:sp>
        <p:nvSpPr>
          <p:cNvPr id="54458" name="Rectangle 186"/>
          <p:cNvSpPr>
            <a:spLocks noChangeArrowheads="1"/>
          </p:cNvSpPr>
          <p:nvPr/>
        </p:nvSpPr>
        <p:spPr bwMode="auto">
          <a:xfrm>
            <a:off x="1692275" y="4437063"/>
            <a:ext cx="136842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1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0,25</a:t>
            </a:r>
          </a:p>
        </p:txBody>
      </p:sp>
      <p:sp>
        <p:nvSpPr>
          <p:cNvPr id="54459" name="Rectangle 187"/>
          <p:cNvSpPr>
            <a:spLocks noChangeArrowheads="1"/>
          </p:cNvSpPr>
          <p:nvPr/>
        </p:nvSpPr>
        <p:spPr bwMode="auto">
          <a:xfrm>
            <a:off x="2771775" y="4437063"/>
            <a:ext cx="144462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0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0,125</a:t>
            </a:r>
          </a:p>
        </p:txBody>
      </p:sp>
      <p:sp>
        <p:nvSpPr>
          <p:cNvPr id="54460" name="Rectangle 188"/>
          <p:cNvSpPr>
            <a:spLocks noChangeArrowheads="1"/>
          </p:cNvSpPr>
          <p:nvPr/>
        </p:nvSpPr>
        <p:spPr bwMode="auto">
          <a:xfrm>
            <a:off x="3995738" y="4437063"/>
            <a:ext cx="180022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2000">
                <a:latin typeface="Tahoma" panose="020B0604030504040204" pitchFamily="34" charset="0"/>
              </a:rPr>
              <a:t>+</a:t>
            </a:r>
            <a:r>
              <a:rPr lang="hu-HU" altLang="hu-HU">
                <a:latin typeface="Times New Roman" panose="02020603050405020304" pitchFamily="18" charset="0"/>
              </a:rPr>
              <a:t>1</a:t>
            </a:r>
            <a:r>
              <a:rPr lang="hu-HU" altLang="hu-HU" sz="2000">
                <a:latin typeface="Times New Roman" panose="02020603050405020304" pitchFamily="18" charset="0"/>
              </a:rPr>
              <a:t>×</a:t>
            </a:r>
            <a:r>
              <a:rPr lang="hu-HU" altLang="hu-HU">
                <a:latin typeface="Times New Roman" panose="02020603050405020304" pitchFamily="18" charset="0"/>
              </a:rPr>
              <a:t>0,0625=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4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4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4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4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4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4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4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4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4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4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4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4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4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4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4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4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4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4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4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4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4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4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4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4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4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4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4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4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4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4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4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4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4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4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4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4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4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4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4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4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4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4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4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4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4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4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4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4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4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4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5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4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4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4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4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4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4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4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4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4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4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4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4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4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4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4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4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4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4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4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4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4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4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4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4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4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4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4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4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4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4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4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54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5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5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5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5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5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5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5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5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5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5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54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54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5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5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54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54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54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54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  <p:bldP spid="54277" grpId="0" build="p" bldLvl="5" autoUpdateAnimBg="0"/>
      <p:bldP spid="54304" grpId="0" build="p" bldLvl="5" autoUpdateAnimBg="0"/>
      <p:bldP spid="54305" grpId="0" build="p" bldLvl="5" autoUpdateAnimBg="0"/>
      <p:bldP spid="54402" grpId="0" build="p" bldLvl="5" autoUpdateAnimBg="0"/>
      <p:bldP spid="54404" grpId="0"/>
      <p:bldP spid="54405" grpId="0"/>
      <p:bldP spid="54406" grpId="0"/>
      <p:bldP spid="54407" grpId="0"/>
      <p:bldP spid="54408" grpId="0"/>
      <p:bldP spid="54409" grpId="0"/>
      <p:bldP spid="54410" grpId="0"/>
      <p:bldP spid="54411" grpId="0"/>
      <p:bldP spid="54412" grpId="0"/>
      <p:bldP spid="54413" grpId="0"/>
      <p:bldP spid="54414" grpId="0"/>
      <p:bldP spid="54415" grpId="0"/>
      <p:bldP spid="54416" grpId="0"/>
      <p:bldP spid="54417" grpId="0"/>
      <p:bldP spid="54418" grpId="0"/>
      <p:bldP spid="54419" grpId="0"/>
      <p:bldP spid="54420" grpId="0"/>
      <p:bldP spid="54421" grpId="0"/>
      <p:bldP spid="54422" grpId="0"/>
      <p:bldP spid="54423" grpId="0"/>
      <p:bldP spid="54424" grpId="0"/>
      <p:bldP spid="54425" grpId="0"/>
      <p:bldP spid="54426" grpId="0"/>
      <p:bldP spid="54427" grpId="0"/>
      <p:bldP spid="54428" grpId="0"/>
      <p:bldP spid="54429" grpId="0"/>
      <p:bldP spid="54448" grpId="0" build="p" bldLvl="5" autoUpdateAnimBg="0"/>
      <p:bldP spid="54449" grpId="0" build="p" bldLvl="5" autoUpdateAnimBg="0"/>
      <p:bldP spid="54450" grpId="0" build="p" bldLvl="5" autoUpdateAnimBg="0"/>
      <p:bldP spid="54451" grpId="0" build="p" bldLvl="5" autoUpdateAnimBg="0"/>
      <p:bldP spid="54452" grpId="0" build="p" bldLvl="5" autoUpdateAnimBg="0"/>
      <p:bldP spid="54453" grpId="0" build="p" bldLvl="5" autoUpdateAnimBg="0"/>
      <p:bldP spid="54454" grpId="0" build="p" bldLvl="5" autoUpdateAnimBg="0"/>
      <p:bldP spid="54455" grpId="0" build="p" bldLvl="5" autoUpdateAnimBg="0"/>
      <p:bldP spid="54456" grpId="0" build="p" bldLvl="5" autoUpdateAnimBg="0"/>
      <p:bldP spid="54457" grpId="0" build="p" bldLvl="5" autoUpdateAnimBg="0"/>
      <p:bldP spid="54458" grpId="0" build="p" bldLvl="5" autoUpdateAnimBg="0"/>
      <p:bldP spid="54459" grpId="0" build="p" bldLvl="5" autoUpdateAnimBg="0"/>
      <p:bldP spid="54460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FB4-616F-4BD9-87F4-8E19083888A3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8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FA18-3585-42AD-AF43-5565B21D04A9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07375" cy="990600"/>
          </a:xfrm>
        </p:spPr>
        <p:txBody>
          <a:bodyPr/>
          <a:lstStyle/>
          <a:p>
            <a:r>
              <a:rPr lang="hu-HU" altLang="hu-HU"/>
              <a:t>3. Bináris =&gt; Hexadecimális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343400"/>
          </a:xfrm>
        </p:spPr>
        <p:txBody>
          <a:bodyPr/>
          <a:lstStyle/>
          <a:p>
            <a:pPr marL="381000" indent="-381000"/>
            <a:r>
              <a:rPr lang="hu-HU" altLang="hu-HU" sz="2000"/>
              <a:t>Minden hexadecimális számjegy felírható egy 4 bites bináris számmal: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II. Konverziók számrendszerek között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470400" y="2133600"/>
            <a:ext cx="209550" cy="35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endParaRPr lang="hu-HU" altLang="hu-HU" sz="2000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4679950" y="5295900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1111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4679950" y="4900613"/>
            <a:ext cx="9207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1110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679950" y="4505325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1101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4679950" y="4110038"/>
            <a:ext cx="9207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1100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4679950" y="3714750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1011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4679950" y="3319463"/>
            <a:ext cx="9207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1010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4679950" y="2924175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1001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4679950" y="2528888"/>
            <a:ext cx="9207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1000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4679950" y="2133600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hu-HU" altLang="hu-HU" sz="2000"/>
              <a:t>bináris</a:t>
            </a: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5600700" y="5295900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15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5600700" y="4900613"/>
            <a:ext cx="12430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14</a:t>
            </a: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5600700" y="4505325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13</a:t>
            </a:r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5600700" y="4110038"/>
            <a:ext cx="12430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12</a:t>
            </a:r>
          </a:p>
        </p:txBody>
      </p:sp>
      <p:sp>
        <p:nvSpPr>
          <p:cNvPr id="52244" name="Rectangle 20"/>
          <p:cNvSpPr>
            <a:spLocks noChangeArrowheads="1"/>
          </p:cNvSpPr>
          <p:nvPr/>
        </p:nvSpPr>
        <p:spPr bwMode="auto">
          <a:xfrm>
            <a:off x="5600700" y="3714750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11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5600700" y="3319463"/>
            <a:ext cx="12430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10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5600700" y="2924175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9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5600700" y="2528888"/>
            <a:ext cx="12430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8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5600700" y="2133600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hu-HU" altLang="hu-HU" sz="2000"/>
              <a:t>Decimális</a:t>
            </a:r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6843713" y="5295900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F</a:t>
            </a:r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6843713" y="4900613"/>
            <a:ext cx="177323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E</a:t>
            </a:r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6843713" y="4505325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D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6843713" y="4110038"/>
            <a:ext cx="177323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C</a:t>
            </a:r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6843713" y="3714750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B</a:t>
            </a: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6843713" y="3319463"/>
            <a:ext cx="177323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A</a:t>
            </a:r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843713" y="2924175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9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6843713" y="2528888"/>
            <a:ext cx="177323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8</a:t>
            </a: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6843713" y="2133600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hu-HU" altLang="hu-HU" sz="2000"/>
              <a:t>Hexadecimális</a:t>
            </a:r>
          </a:p>
        </p:txBody>
      </p:sp>
      <p:sp>
        <p:nvSpPr>
          <p:cNvPr id="52258" name="Rectangle 34"/>
          <p:cNvSpPr>
            <a:spLocks noChangeArrowheads="1"/>
          </p:cNvSpPr>
          <p:nvPr/>
        </p:nvSpPr>
        <p:spPr bwMode="auto">
          <a:xfrm>
            <a:off x="2697163" y="5295900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7</a:t>
            </a:r>
          </a:p>
        </p:txBody>
      </p:sp>
      <p:sp>
        <p:nvSpPr>
          <p:cNvPr id="52259" name="Rectangle 35"/>
          <p:cNvSpPr>
            <a:spLocks noChangeArrowheads="1"/>
          </p:cNvSpPr>
          <p:nvPr/>
        </p:nvSpPr>
        <p:spPr bwMode="auto">
          <a:xfrm>
            <a:off x="2697163" y="4900613"/>
            <a:ext cx="177323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6</a:t>
            </a:r>
          </a:p>
        </p:txBody>
      </p:sp>
      <p:sp>
        <p:nvSpPr>
          <p:cNvPr id="52260" name="Rectangle 36"/>
          <p:cNvSpPr>
            <a:spLocks noChangeArrowheads="1"/>
          </p:cNvSpPr>
          <p:nvPr/>
        </p:nvSpPr>
        <p:spPr bwMode="auto">
          <a:xfrm>
            <a:off x="2697163" y="4505325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5</a:t>
            </a:r>
          </a:p>
        </p:txBody>
      </p:sp>
      <p:sp>
        <p:nvSpPr>
          <p:cNvPr id="52261" name="Rectangle 37"/>
          <p:cNvSpPr>
            <a:spLocks noChangeArrowheads="1"/>
          </p:cNvSpPr>
          <p:nvPr/>
        </p:nvSpPr>
        <p:spPr bwMode="auto">
          <a:xfrm>
            <a:off x="2697163" y="4110038"/>
            <a:ext cx="177323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4</a:t>
            </a:r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2697163" y="3714750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3</a:t>
            </a:r>
          </a:p>
        </p:txBody>
      </p:sp>
      <p:sp>
        <p:nvSpPr>
          <p:cNvPr id="52263" name="Rectangle 39"/>
          <p:cNvSpPr>
            <a:spLocks noChangeArrowheads="1"/>
          </p:cNvSpPr>
          <p:nvPr/>
        </p:nvSpPr>
        <p:spPr bwMode="auto">
          <a:xfrm>
            <a:off x="2697163" y="3319463"/>
            <a:ext cx="177323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2</a:t>
            </a:r>
          </a:p>
        </p:txBody>
      </p:sp>
      <p:sp>
        <p:nvSpPr>
          <p:cNvPr id="52264" name="Rectangle 40"/>
          <p:cNvSpPr>
            <a:spLocks noChangeArrowheads="1"/>
          </p:cNvSpPr>
          <p:nvPr/>
        </p:nvSpPr>
        <p:spPr bwMode="auto">
          <a:xfrm>
            <a:off x="2697163" y="2924175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</a:t>
            </a:r>
          </a:p>
        </p:txBody>
      </p:sp>
      <p:sp>
        <p:nvSpPr>
          <p:cNvPr id="52265" name="Rectangle 41"/>
          <p:cNvSpPr>
            <a:spLocks noChangeArrowheads="1"/>
          </p:cNvSpPr>
          <p:nvPr/>
        </p:nvSpPr>
        <p:spPr bwMode="auto">
          <a:xfrm>
            <a:off x="2697163" y="2528888"/>
            <a:ext cx="177323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</a:t>
            </a:r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2697163" y="2133600"/>
            <a:ext cx="177323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hu-HU" altLang="hu-HU" sz="2000"/>
              <a:t>Hexadecimális</a:t>
            </a:r>
          </a:p>
        </p:txBody>
      </p:sp>
      <p:sp>
        <p:nvSpPr>
          <p:cNvPr id="52267" name="Rectangle 43"/>
          <p:cNvSpPr>
            <a:spLocks noChangeArrowheads="1"/>
          </p:cNvSpPr>
          <p:nvPr/>
        </p:nvSpPr>
        <p:spPr bwMode="auto">
          <a:xfrm>
            <a:off x="1454150" y="2133600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hu-HU" altLang="hu-HU" sz="2000"/>
              <a:t>Decimális</a:t>
            </a:r>
          </a:p>
        </p:txBody>
      </p:sp>
      <p:sp>
        <p:nvSpPr>
          <p:cNvPr id="52268" name="Rectangle 44"/>
          <p:cNvSpPr>
            <a:spLocks noChangeArrowheads="1"/>
          </p:cNvSpPr>
          <p:nvPr/>
        </p:nvSpPr>
        <p:spPr bwMode="auto">
          <a:xfrm>
            <a:off x="533400" y="2133600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hu-HU" altLang="hu-HU" sz="2000"/>
              <a:t>bináris</a:t>
            </a:r>
          </a:p>
        </p:txBody>
      </p:sp>
      <p:sp>
        <p:nvSpPr>
          <p:cNvPr id="52269" name="Rectangle 45"/>
          <p:cNvSpPr>
            <a:spLocks noChangeArrowheads="1"/>
          </p:cNvSpPr>
          <p:nvPr/>
        </p:nvSpPr>
        <p:spPr bwMode="auto">
          <a:xfrm>
            <a:off x="1454150" y="5295900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7</a:t>
            </a:r>
          </a:p>
        </p:txBody>
      </p:sp>
      <p:sp>
        <p:nvSpPr>
          <p:cNvPr id="52270" name="Rectangle 46"/>
          <p:cNvSpPr>
            <a:spLocks noChangeArrowheads="1"/>
          </p:cNvSpPr>
          <p:nvPr/>
        </p:nvSpPr>
        <p:spPr bwMode="auto">
          <a:xfrm>
            <a:off x="533400" y="5295900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0111</a:t>
            </a:r>
          </a:p>
        </p:txBody>
      </p:sp>
      <p:sp>
        <p:nvSpPr>
          <p:cNvPr id="52271" name="Rectangle 47"/>
          <p:cNvSpPr>
            <a:spLocks noChangeArrowheads="1"/>
          </p:cNvSpPr>
          <p:nvPr/>
        </p:nvSpPr>
        <p:spPr bwMode="auto">
          <a:xfrm>
            <a:off x="1454150" y="4900613"/>
            <a:ext cx="12430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6</a:t>
            </a:r>
          </a:p>
        </p:txBody>
      </p:sp>
      <p:sp>
        <p:nvSpPr>
          <p:cNvPr id="52272" name="Rectangle 48"/>
          <p:cNvSpPr>
            <a:spLocks noChangeArrowheads="1"/>
          </p:cNvSpPr>
          <p:nvPr/>
        </p:nvSpPr>
        <p:spPr bwMode="auto">
          <a:xfrm>
            <a:off x="533400" y="4900613"/>
            <a:ext cx="9207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0110</a:t>
            </a:r>
          </a:p>
        </p:txBody>
      </p:sp>
      <p:sp>
        <p:nvSpPr>
          <p:cNvPr id="52273" name="Rectangle 49"/>
          <p:cNvSpPr>
            <a:spLocks noChangeArrowheads="1"/>
          </p:cNvSpPr>
          <p:nvPr/>
        </p:nvSpPr>
        <p:spPr bwMode="auto">
          <a:xfrm>
            <a:off x="1454150" y="4505325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5</a:t>
            </a:r>
          </a:p>
        </p:txBody>
      </p:sp>
      <p:sp>
        <p:nvSpPr>
          <p:cNvPr id="52274" name="Rectangle 50"/>
          <p:cNvSpPr>
            <a:spLocks noChangeArrowheads="1"/>
          </p:cNvSpPr>
          <p:nvPr/>
        </p:nvSpPr>
        <p:spPr bwMode="auto">
          <a:xfrm>
            <a:off x="533400" y="4505325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0101</a:t>
            </a:r>
          </a:p>
        </p:txBody>
      </p:sp>
      <p:sp>
        <p:nvSpPr>
          <p:cNvPr id="52275" name="Rectangle 51"/>
          <p:cNvSpPr>
            <a:spLocks noChangeArrowheads="1"/>
          </p:cNvSpPr>
          <p:nvPr/>
        </p:nvSpPr>
        <p:spPr bwMode="auto">
          <a:xfrm>
            <a:off x="1454150" y="4110038"/>
            <a:ext cx="12430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4</a:t>
            </a:r>
          </a:p>
        </p:txBody>
      </p:sp>
      <p:sp>
        <p:nvSpPr>
          <p:cNvPr id="52276" name="Rectangle 52"/>
          <p:cNvSpPr>
            <a:spLocks noChangeArrowheads="1"/>
          </p:cNvSpPr>
          <p:nvPr/>
        </p:nvSpPr>
        <p:spPr bwMode="auto">
          <a:xfrm>
            <a:off x="533400" y="4110038"/>
            <a:ext cx="9207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0100</a:t>
            </a:r>
          </a:p>
        </p:txBody>
      </p:sp>
      <p:sp>
        <p:nvSpPr>
          <p:cNvPr id="52277" name="Rectangle 53"/>
          <p:cNvSpPr>
            <a:spLocks noChangeArrowheads="1"/>
          </p:cNvSpPr>
          <p:nvPr/>
        </p:nvSpPr>
        <p:spPr bwMode="auto">
          <a:xfrm>
            <a:off x="1454150" y="3714750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3</a:t>
            </a:r>
          </a:p>
        </p:txBody>
      </p:sp>
      <p:sp>
        <p:nvSpPr>
          <p:cNvPr id="52278" name="Rectangle 54"/>
          <p:cNvSpPr>
            <a:spLocks noChangeArrowheads="1"/>
          </p:cNvSpPr>
          <p:nvPr/>
        </p:nvSpPr>
        <p:spPr bwMode="auto">
          <a:xfrm>
            <a:off x="533400" y="3714750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0011</a:t>
            </a:r>
          </a:p>
        </p:txBody>
      </p:sp>
      <p:sp>
        <p:nvSpPr>
          <p:cNvPr id="52279" name="Rectangle 55"/>
          <p:cNvSpPr>
            <a:spLocks noChangeArrowheads="1"/>
          </p:cNvSpPr>
          <p:nvPr/>
        </p:nvSpPr>
        <p:spPr bwMode="auto">
          <a:xfrm>
            <a:off x="1454150" y="3319463"/>
            <a:ext cx="12430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2</a:t>
            </a:r>
          </a:p>
        </p:txBody>
      </p:sp>
      <p:sp>
        <p:nvSpPr>
          <p:cNvPr id="52280" name="Rectangle 56"/>
          <p:cNvSpPr>
            <a:spLocks noChangeArrowheads="1"/>
          </p:cNvSpPr>
          <p:nvPr/>
        </p:nvSpPr>
        <p:spPr bwMode="auto">
          <a:xfrm>
            <a:off x="533400" y="3319463"/>
            <a:ext cx="9207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0010</a:t>
            </a:r>
          </a:p>
        </p:txBody>
      </p:sp>
      <p:sp>
        <p:nvSpPr>
          <p:cNvPr id="52281" name="Rectangle 57"/>
          <p:cNvSpPr>
            <a:spLocks noChangeArrowheads="1"/>
          </p:cNvSpPr>
          <p:nvPr/>
        </p:nvSpPr>
        <p:spPr bwMode="auto">
          <a:xfrm>
            <a:off x="1454150" y="2924175"/>
            <a:ext cx="12430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1</a:t>
            </a:r>
          </a:p>
        </p:txBody>
      </p:sp>
      <p:sp>
        <p:nvSpPr>
          <p:cNvPr id="52282" name="Rectangle 58"/>
          <p:cNvSpPr>
            <a:spLocks noChangeArrowheads="1"/>
          </p:cNvSpPr>
          <p:nvPr/>
        </p:nvSpPr>
        <p:spPr bwMode="auto">
          <a:xfrm>
            <a:off x="533400" y="2924175"/>
            <a:ext cx="920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0001</a:t>
            </a:r>
          </a:p>
        </p:txBody>
      </p:sp>
      <p:sp>
        <p:nvSpPr>
          <p:cNvPr id="52283" name="Rectangle 59"/>
          <p:cNvSpPr>
            <a:spLocks noChangeArrowheads="1"/>
          </p:cNvSpPr>
          <p:nvPr/>
        </p:nvSpPr>
        <p:spPr bwMode="auto">
          <a:xfrm>
            <a:off x="1454150" y="2528888"/>
            <a:ext cx="12430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</a:t>
            </a:r>
          </a:p>
        </p:txBody>
      </p:sp>
      <p:sp>
        <p:nvSpPr>
          <p:cNvPr id="52284" name="Rectangle 60"/>
          <p:cNvSpPr>
            <a:spLocks noChangeArrowheads="1"/>
          </p:cNvSpPr>
          <p:nvPr/>
        </p:nvSpPr>
        <p:spPr bwMode="auto">
          <a:xfrm>
            <a:off x="533400" y="2528888"/>
            <a:ext cx="9207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2000"/>
              <a:t>0000</a:t>
            </a:r>
          </a:p>
        </p:txBody>
      </p:sp>
      <p:grpSp>
        <p:nvGrpSpPr>
          <p:cNvPr id="52313" name="Group 89"/>
          <p:cNvGrpSpPr>
            <a:grpSpLocks/>
          </p:cNvGrpSpPr>
          <p:nvPr/>
        </p:nvGrpSpPr>
        <p:grpSpPr bwMode="auto">
          <a:xfrm>
            <a:off x="533400" y="2133600"/>
            <a:ext cx="8083550" cy="3557588"/>
            <a:chOff x="336" y="1344"/>
            <a:chExt cx="5092" cy="2241"/>
          </a:xfrm>
        </p:grpSpPr>
        <p:grpSp>
          <p:nvGrpSpPr>
            <p:cNvPr id="52312" name="Group 88"/>
            <p:cNvGrpSpPr>
              <a:grpSpLocks/>
            </p:cNvGrpSpPr>
            <p:nvPr/>
          </p:nvGrpSpPr>
          <p:grpSpPr bwMode="auto">
            <a:xfrm>
              <a:off x="336" y="1344"/>
              <a:ext cx="5092" cy="2241"/>
              <a:chOff x="336" y="1344"/>
              <a:chExt cx="5092" cy="2241"/>
            </a:xfrm>
          </p:grpSpPr>
          <p:sp>
            <p:nvSpPr>
              <p:cNvPr id="52285" name="Line 61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50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86" name="Line 62"/>
              <p:cNvSpPr>
                <a:spLocks noChangeShapeType="1"/>
              </p:cNvSpPr>
              <p:nvPr/>
            </p:nvSpPr>
            <p:spPr bwMode="auto">
              <a:xfrm>
                <a:off x="336" y="1842"/>
                <a:ext cx="2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87" name="Line 63"/>
              <p:cNvSpPr>
                <a:spLocks noChangeShapeType="1"/>
              </p:cNvSpPr>
              <p:nvPr/>
            </p:nvSpPr>
            <p:spPr bwMode="auto">
              <a:xfrm>
                <a:off x="336" y="2091"/>
                <a:ext cx="2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88" name="Line 64"/>
              <p:cNvSpPr>
                <a:spLocks noChangeShapeType="1"/>
              </p:cNvSpPr>
              <p:nvPr/>
            </p:nvSpPr>
            <p:spPr bwMode="auto">
              <a:xfrm>
                <a:off x="336" y="2340"/>
                <a:ext cx="2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89" name="Line 65"/>
              <p:cNvSpPr>
                <a:spLocks noChangeShapeType="1"/>
              </p:cNvSpPr>
              <p:nvPr/>
            </p:nvSpPr>
            <p:spPr bwMode="auto">
              <a:xfrm>
                <a:off x="336" y="2589"/>
                <a:ext cx="2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0" name="Line 66"/>
              <p:cNvSpPr>
                <a:spLocks noChangeShapeType="1"/>
              </p:cNvSpPr>
              <p:nvPr/>
            </p:nvSpPr>
            <p:spPr bwMode="auto">
              <a:xfrm>
                <a:off x="336" y="2838"/>
                <a:ext cx="2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1" name="Line 67"/>
              <p:cNvSpPr>
                <a:spLocks noChangeShapeType="1"/>
              </p:cNvSpPr>
              <p:nvPr/>
            </p:nvSpPr>
            <p:spPr bwMode="auto">
              <a:xfrm>
                <a:off x="336" y="3087"/>
                <a:ext cx="2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2" name="Line 68"/>
              <p:cNvSpPr>
                <a:spLocks noChangeShapeType="1"/>
              </p:cNvSpPr>
              <p:nvPr/>
            </p:nvSpPr>
            <p:spPr bwMode="auto">
              <a:xfrm>
                <a:off x="336" y="3336"/>
                <a:ext cx="2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3" name="Line 69"/>
              <p:cNvSpPr>
                <a:spLocks noChangeShapeType="1"/>
              </p:cNvSpPr>
              <p:nvPr/>
            </p:nvSpPr>
            <p:spPr bwMode="auto">
              <a:xfrm>
                <a:off x="336" y="3585"/>
                <a:ext cx="509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4" name="Line 70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0" cy="224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5" name="Line 71"/>
              <p:cNvSpPr>
                <a:spLocks noChangeShapeType="1"/>
              </p:cNvSpPr>
              <p:nvPr/>
            </p:nvSpPr>
            <p:spPr bwMode="auto">
              <a:xfrm>
                <a:off x="916" y="1344"/>
                <a:ext cx="0" cy="22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6" name="Line 72"/>
              <p:cNvSpPr>
                <a:spLocks noChangeShapeType="1"/>
              </p:cNvSpPr>
              <p:nvPr/>
            </p:nvSpPr>
            <p:spPr bwMode="auto">
              <a:xfrm>
                <a:off x="1699" y="1344"/>
                <a:ext cx="0" cy="22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7" name="Line 73"/>
              <p:cNvSpPr>
                <a:spLocks noChangeShapeType="1"/>
              </p:cNvSpPr>
              <p:nvPr/>
            </p:nvSpPr>
            <p:spPr bwMode="auto">
              <a:xfrm>
                <a:off x="5428" y="1344"/>
                <a:ext cx="0" cy="224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8" name="Line 74"/>
              <p:cNvSpPr>
                <a:spLocks noChangeShapeType="1"/>
              </p:cNvSpPr>
              <p:nvPr/>
            </p:nvSpPr>
            <p:spPr bwMode="auto">
              <a:xfrm>
                <a:off x="336" y="1593"/>
                <a:ext cx="2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299" name="Line 75"/>
              <p:cNvSpPr>
                <a:spLocks noChangeShapeType="1"/>
              </p:cNvSpPr>
              <p:nvPr/>
            </p:nvSpPr>
            <p:spPr bwMode="auto">
              <a:xfrm>
                <a:off x="2816" y="1344"/>
                <a:ext cx="0" cy="22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300" name="Line 76"/>
              <p:cNvSpPr>
                <a:spLocks noChangeShapeType="1"/>
              </p:cNvSpPr>
              <p:nvPr/>
            </p:nvSpPr>
            <p:spPr bwMode="auto">
              <a:xfrm>
                <a:off x="4311" y="1344"/>
                <a:ext cx="0" cy="22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301" name="Line 77"/>
              <p:cNvSpPr>
                <a:spLocks noChangeShapeType="1"/>
              </p:cNvSpPr>
              <p:nvPr/>
            </p:nvSpPr>
            <p:spPr bwMode="auto">
              <a:xfrm>
                <a:off x="3528" y="1344"/>
                <a:ext cx="0" cy="22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  <p:sp>
            <p:nvSpPr>
              <p:cNvPr id="52302" name="Line 78"/>
              <p:cNvSpPr>
                <a:spLocks noChangeShapeType="1"/>
              </p:cNvSpPr>
              <p:nvPr/>
            </p:nvSpPr>
            <p:spPr bwMode="auto">
              <a:xfrm>
                <a:off x="2948" y="1344"/>
                <a:ext cx="0" cy="22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</p:grpSp>
        <p:sp>
          <p:nvSpPr>
            <p:cNvPr id="52303" name="Line 79"/>
            <p:cNvSpPr>
              <a:spLocks noChangeShapeType="1"/>
            </p:cNvSpPr>
            <p:nvPr/>
          </p:nvSpPr>
          <p:spPr bwMode="auto">
            <a:xfrm>
              <a:off x="2948" y="1593"/>
              <a:ext cx="2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hu-HU"/>
            </a:p>
          </p:txBody>
        </p:sp>
        <p:sp>
          <p:nvSpPr>
            <p:cNvPr id="52304" name="Line 80"/>
            <p:cNvSpPr>
              <a:spLocks noChangeShapeType="1"/>
            </p:cNvSpPr>
            <p:nvPr/>
          </p:nvSpPr>
          <p:spPr bwMode="auto">
            <a:xfrm>
              <a:off x="2948" y="1842"/>
              <a:ext cx="2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hu-HU"/>
            </a:p>
          </p:txBody>
        </p:sp>
        <p:sp>
          <p:nvSpPr>
            <p:cNvPr id="52305" name="Line 81"/>
            <p:cNvSpPr>
              <a:spLocks noChangeShapeType="1"/>
            </p:cNvSpPr>
            <p:nvPr/>
          </p:nvSpPr>
          <p:spPr bwMode="auto">
            <a:xfrm>
              <a:off x="2948" y="2091"/>
              <a:ext cx="2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hu-HU"/>
            </a:p>
          </p:txBody>
        </p:sp>
        <p:sp>
          <p:nvSpPr>
            <p:cNvPr id="52306" name="Line 82"/>
            <p:cNvSpPr>
              <a:spLocks noChangeShapeType="1"/>
            </p:cNvSpPr>
            <p:nvPr/>
          </p:nvSpPr>
          <p:spPr bwMode="auto">
            <a:xfrm>
              <a:off x="2948" y="2340"/>
              <a:ext cx="2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hu-HU"/>
            </a:p>
          </p:txBody>
        </p:sp>
        <p:sp>
          <p:nvSpPr>
            <p:cNvPr id="52307" name="Line 83"/>
            <p:cNvSpPr>
              <a:spLocks noChangeShapeType="1"/>
            </p:cNvSpPr>
            <p:nvPr/>
          </p:nvSpPr>
          <p:spPr bwMode="auto">
            <a:xfrm>
              <a:off x="2948" y="2589"/>
              <a:ext cx="2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hu-HU"/>
            </a:p>
          </p:txBody>
        </p:sp>
        <p:sp>
          <p:nvSpPr>
            <p:cNvPr id="52308" name="Line 84"/>
            <p:cNvSpPr>
              <a:spLocks noChangeShapeType="1"/>
            </p:cNvSpPr>
            <p:nvPr/>
          </p:nvSpPr>
          <p:spPr bwMode="auto">
            <a:xfrm>
              <a:off x="2948" y="2838"/>
              <a:ext cx="2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hu-HU"/>
            </a:p>
          </p:txBody>
        </p:sp>
        <p:sp>
          <p:nvSpPr>
            <p:cNvPr id="52309" name="Line 85"/>
            <p:cNvSpPr>
              <a:spLocks noChangeShapeType="1"/>
            </p:cNvSpPr>
            <p:nvPr/>
          </p:nvSpPr>
          <p:spPr bwMode="auto">
            <a:xfrm>
              <a:off x="2948" y="3087"/>
              <a:ext cx="2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hu-HU"/>
            </a:p>
          </p:txBody>
        </p:sp>
        <p:sp>
          <p:nvSpPr>
            <p:cNvPr id="52310" name="Line 86"/>
            <p:cNvSpPr>
              <a:spLocks noChangeShapeType="1"/>
            </p:cNvSpPr>
            <p:nvPr/>
          </p:nvSpPr>
          <p:spPr bwMode="auto">
            <a:xfrm>
              <a:off x="2948" y="3336"/>
              <a:ext cx="2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2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2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2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2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2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2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2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2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2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2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 nodeType="clickPar">
                      <p:stCondLst>
                        <p:cond delay="indefinite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build="p" bldLvl="5" autoUpdateAnimBg="0"/>
      <p:bldP spid="52231" grpId="0"/>
      <p:bldP spid="52232" grpId="0"/>
      <p:bldP spid="52233" grpId="0"/>
      <p:bldP spid="52234" grpId="0"/>
      <p:bldP spid="52235" grpId="0"/>
      <p:bldP spid="52236" grpId="0"/>
      <p:bldP spid="52237" grpId="0"/>
      <p:bldP spid="52238" grpId="0"/>
      <p:bldP spid="52239" grpId="0"/>
      <p:bldP spid="52240" grpId="0"/>
      <p:bldP spid="52241" grpId="0"/>
      <p:bldP spid="52242" grpId="0"/>
      <p:bldP spid="52243" grpId="0"/>
      <p:bldP spid="52244" grpId="0"/>
      <p:bldP spid="52245" grpId="0"/>
      <p:bldP spid="52246" grpId="0"/>
      <p:bldP spid="52247" grpId="0"/>
      <p:bldP spid="52248" grpId="0"/>
      <p:bldP spid="52249" grpId="0"/>
      <p:bldP spid="52250" grpId="0"/>
      <p:bldP spid="52251" grpId="0"/>
      <p:bldP spid="52252" grpId="0"/>
      <p:bldP spid="52253" grpId="0"/>
      <p:bldP spid="52254" grpId="0"/>
      <p:bldP spid="52255" grpId="0"/>
      <p:bldP spid="52256" grpId="0"/>
      <p:bldP spid="52257" grpId="0"/>
      <p:bldP spid="52258" grpId="0"/>
      <p:bldP spid="52259" grpId="0"/>
      <p:bldP spid="52260" grpId="0"/>
      <p:bldP spid="52261" grpId="0"/>
      <p:bldP spid="52262" grpId="0"/>
      <p:bldP spid="52263" grpId="0"/>
      <p:bldP spid="52264" grpId="0"/>
      <p:bldP spid="52265" grpId="0"/>
      <p:bldP spid="52266" grpId="0"/>
      <p:bldP spid="52267" grpId="0"/>
      <p:bldP spid="52268" grpId="0"/>
      <p:bldP spid="52269" grpId="0"/>
      <p:bldP spid="52270" grpId="0"/>
      <p:bldP spid="52271" grpId="0"/>
      <p:bldP spid="52272" grpId="0"/>
      <p:bldP spid="52273" grpId="0"/>
      <p:bldP spid="52274" grpId="0"/>
      <p:bldP spid="52275" grpId="0"/>
      <p:bldP spid="52276" grpId="0"/>
      <p:bldP spid="52277" grpId="0"/>
      <p:bldP spid="52278" grpId="0"/>
      <p:bldP spid="52279" grpId="0"/>
      <p:bldP spid="52280" grpId="0"/>
      <p:bldP spid="52281" grpId="0"/>
      <p:bldP spid="52282" grpId="0"/>
      <p:bldP spid="52283" grpId="0"/>
      <p:bldP spid="522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819C-5DDC-4C07-A29A-C75652B5041C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2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DA25-6BEC-401A-BD91-4BAC1AC1943F}" type="slidenum">
              <a:rPr lang="hu-HU" altLang="hu-HU"/>
              <a:pPr/>
              <a:t>12</a:t>
            </a:fld>
            <a:endParaRPr lang="hu-HU" altLang="hu-HU"/>
          </a:p>
        </p:txBody>
      </p:sp>
      <p:sp>
        <p:nvSpPr>
          <p:cNvPr id="51318" name="Rectangle 118"/>
          <p:cNvSpPr>
            <a:spLocks noChangeArrowheads="1"/>
          </p:cNvSpPr>
          <p:nvPr/>
        </p:nvSpPr>
        <p:spPr bwMode="auto">
          <a:xfrm>
            <a:off x="323850" y="1268413"/>
            <a:ext cx="830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>
                <a:latin typeface="Tahoma" panose="020B0604030504040204" pitchFamily="34" charset="0"/>
              </a:rPr>
              <a:t>A számokat átváltjuk 16-os számrendszerbeli számjegyekké:</a:t>
            </a:r>
          </a:p>
        </p:txBody>
      </p:sp>
      <p:sp>
        <p:nvSpPr>
          <p:cNvPr id="51287" name="Rectangle 87"/>
          <p:cNvSpPr>
            <a:spLocks noChangeArrowheads="1"/>
          </p:cNvSpPr>
          <p:nvPr/>
        </p:nvSpPr>
        <p:spPr bwMode="auto">
          <a:xfrm>
            <a:off x="228600" y="2514600"/>
            <a:ext cx="800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1 1 1 1 0 1 1 0 1 1 0, 1 1 0 1 1</a:t>
            </a:r>
          </a:p>
        </p:txBody>
      </p:sp>
      <p:sp>
        <p:nvSpPr>
          <p:cNvPr id="51294" name="Rectangle 94"/>
          <p:cNvSpPr>
            <a:spLocks noChangeArrowheads="1"/>
          </p:cNvSpPr>
          <p:nvPr/>
        </p:nvSpPr>
        <p:spPr bwMode="auto">
          <a:xfrm>
            <a:off x="385763" y="1314450"/>
            <a:ext cx="8229600" cy="800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>
                <a:latin typeface="Tahoma" panose="020B0604030504040204" pitchFamily="34" charset="0"/>
              </a:rPr>
              <a:t>A szám elejét és végét kiegészítjük 0-ákkal, hogy minden csoport 4 elemű legyen, ezzel a szám értéke nem változik: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153400" cy="685800"/>
          </a:xfrm>
          <a:noFill/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hu-HU" altLang="hu-HU" sz="2400"/>
              <a:t>A bináris számot a kettedesvesszőtől kiindulva felosztjuk 4-es csoportokra:</a:t>
            </a:r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395288" y="1311275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>
                <a:latin typeface="Tahoma" panose="020B0604030504040204" pitchFamily="34" charset="0"/>
              </a:rPr>
              <a:t>A négyes csoportokat átváltjuk 10-es számrendszerbeli számokká: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07375" cy="990600"/>
          </a:xfrm>
        </p:spPr>
        <p:txBody>
          <a:bodyPr/>
          <a:lstStyle/>
          <a:p>
            <a:r>
              <a:rPr lang="hu-HU" altLang="hu-HU"/>
              <a:t>3. Bináris =&gt; Hexadecimális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II. Konverziók számrendszerek között</a:t>
            </a:r>
          </a:p>
        </p:txBody>
      </p:sp>
      <p:sp>
        <p:nvSpPr>
          <p:cNvPr id="51288" name="Line 88"/>
          <p:cNvSpPr>
            <a:spLocks noChangeShapeType="1"/>
          </p:cNvSpPr>
          <p:nvPr/>
        </p:nvSpPr>
        <p:spPr bwMode="auto">
          <a:xfrm>
            <a:off x="7010400" y="2514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1289" name="Line 89"/>
          <p:cNvSpPr>
            <a:spLocks noChangeShapeType="1"/>
          </p:cNvSpPr>
          <p:nvPr/>
        </p:nvSpPr>
        <p:spPr bwMode="auto">
          <a:xfrm>
            <a:off x="5334000" y="2514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1290" name="Line 90"/>
          <p:cNvSpPr>
            <a:spLocks noChangeShapeType="1"/>
          </p:cNvSpPr>
          <p:nvPr/>
        </p:nvSpPr>
        <p:spPr bwMode="auto">
          <a:xfrm>
            <a:off x="3733800" y="2514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1291" name="Line 91"/>
          <p:cNvSpPr>
            <a:spLocks noChangeShapeType="1"/>
          </p:cNvSpPr>
          <p:nvPr/>
        </p:nvSpPr>
        <p:spPr bwMode="auto">
          <a:xfrm>
            <a:off x="2209800" y="2514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1302" name="Rectangle 102"/>
          <p:cNvSpPr>
            <a:spLocks noChangeArrowheads="1"/>
          </p:cNvSpPr>
          <p:nvPr/>
        </p:nvSpPr>
        <p:spPr bwMode="auto">
          <a:xfrm>
            <a:off x="7315200" y="2514600"/>
            <a:ext cx="129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0 0 0</a:t>
            </a:r>
          </a:p>
        </p:txBody>
      </p:sp>
      <p:sp>
        <p:nvSpPr>
          <p:cNvPr id="51303" name="Rectangle 103"/>
          <p:cNvSpPr>
            <a:spLocks noChangeArrowheads="1"/>
          </p:cNvSpPr>
          <p:nvPr/>
        </p:nvSpPr>
        <p:spPr bwMode="auto">
          <a:xfrm>
            <a:off x="533400" y="25146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51305" name="Rectangle 105"/>
          <p:cNvSpPr>
            <a:spLocks noChangeArrowheads="1"/>
          </p:cNvSpPr>
          <p:nvPr/>
        </p:nvSpPr>
        <p:spPr bwMode="auto">
          <a:xfrm>
            <a:off x="914400" y="33528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51306" name="Rectangle 106"/>
          <p:cNvSpPr>
            <a:spLocks noChangeArrowheads="1"/>
          </p:cNvSpPr>
          <p:nvPr/>
        </p:nvSpPr>
        <p:spPr bwMode="auto">
          <a:xfrm>
            <a:off x="2590800" y="33528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11</a:t>
            </a:r>
          </a:p>
        </p:txBody>
      </p:sp>
      <p:sp>
        <p:nvSpPr>
          <p:cNvPr id="51307" name="Rectangle 107"/>
          <p:cNvSpPr>
            <a:spLocks noChangeArrowheads="1"/>
          </p:cNvSpPr>
          <p:nvPr/>
        </p:nvSpPr>
        <p:spPr bwMode="auto">
          <a:xfrm>
            <a:off x="4114800" y="33528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51308" name="Rectangle 108"/>
          <p:cNvSpPr>
            <a:spLocks noChangeArrowheads="1"/>
          </p:cNvSpPr>
          <p:nvPr/>
        </p:nvSpPr>
        <p:spPr bwMode="auto">
          <a:xfrm>
            <a:off x="5791200" y="33528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13</a:t>
            </a:r>
          </a:p>
        </p:txBody>
      </p:sp>
      <p:sp>
        <p:nvSpPr>
          <p:cNvPr id="51309" name="Rectangle 109"/>
          <p:cNvSpPr>
            <a:spLocks noChangeArrowheads="1"/>
          </p:cNvSpPr>
          <p:nvPr/>
        </p:nvSpPr>
        <p:spPr bwMode="auto">
          <a:xfrm>
            <a:off x="7391400" y="33528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8</a:t>
            </a:r>
          </a:p>
        </p:txBody>
      </p:sp>
      <p:sp>
        <p:nvSpPr>
          <p:cNvPr id="51310" name="Rectangle 110"/>
          <p:cNvSpPr>
            <a:spLocks noChangeArrowheads="1"/>
          </p:cNvSpPr>
          <p:nvPr/>
        </p:nvSpPr>
        <p:spPr bwMode="auto">
          <a:xfrm>
            <a:off x="914400" y="40386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51311" name="Rectangle 111"/>
          <p:cNvSpPr>
            <a:spLocks noChangeArrowheads="1"/>
          </p:cNvSpPr>
          <p:nvPr/>
        </p:nvSpPr>
        <p:spPr bwMode="auto">
          <a:xfrm>
            <a:off x="2590800" y="40386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51312" name="Rectangle 112"/>
          <p:cNvSpPr>
            <a:spLocks noChangeArrowheads="1"/>
          </p:cNvSpPr>
          <p:nvPr/>
        </p:nvSpPr>
        <p:spPr bwMode="auto">
          <a:xfrm>
            <a:off x="4114800" y="40386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51313" name="Rectangle 113"/>
          <p:cNvSpPr>
            <a:spLocks noChangeArrowheads="1"/>
          </p:cNvSpPr>
          <p:nvPr/>
        </p:nvSpPr>
        <p:spPr bwMode="auto">
          <a:xfrm>
            <a:off x="5791200" y="40386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51314" name="Rectangle 114"/>
          <p:cNvSpPr>
            <a:spLocks noChangeArrowheads="1"/>
          </p:cNvSpPr>
          <p:nvPr/>
        </p:nvSpPr>
        <p:spPr bwMode="auto">
          <a:xfrm>
            <a:off x="7391400" y="40386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8</a:t>
            </a:r>
          </a:p>
        </p:txBody>
      </p:sp>
      <p:sp>
        <p:nvSpPr>
          <p:cNvPr id="51315" name="Rectangle 115"/>
          <p:cNvSpPr>
            <a:spLocks noChangeArrowheads="1"/>
          </p:cNvSpPr>
          <p:nvPr/>
        </p:nvSpPr>
        <p:spPr bwMode="auto">
          <a:xfrm>
            <a:off x="4038600" y="4800600"/>
            <a:ext cx="26209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 u="sng">
                <a:latin typeface="Tahoma" panose="020B0604030504040204" pitchFamily="34" charset="0"/>
              </a:rPr>
              <a:t>7 B 6, D 8</a:t>
            </a:r>
            <a:r>
              <a:rPr lang="hu-HU" altLang="hu-HU" sz="3600" baseline="-25000"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51316" name="Rectangle 116"/>
          <p:cNvSpPr>
            <a:spLocks noChangeArrowheads="1"/>
          </p:cNvSpPr>
          <p:nvPr/>
        </p:nvSpPr>
        <p:spPr bwMode="auto">
          <a:xfrm>
            <a:off x="4953000" y="33528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,</a:t>
            </a:r>
          </a:p>
        </p:txBody>
      </p:sp>
      <p:sp>
        <p:nvSpPr>
          <p:cNvPr id="51317" name="Rectangle 117"/>
          <p:cNvSpPr>
            <a:spLocks noChangeArrowheads="1"/>
          </p:cNvSpPr>
          <p:nvPr/>
        </p:nvSpPr>
        <p:spPr bwMode="auto">
          <a:xfrm>
            <a:off x="4953000" y="40386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1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5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5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5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5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5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5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5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5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51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5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5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1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5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5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5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5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5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5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5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5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5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51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5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5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5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5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5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8" grpId="0"/>
      <p:bldP spid="51287" grpId="0"/>
      <p:bldP spid="51294" grpId="0" animBg="1"/>
      <p:bldP spid="51294" grpId="1" animBg="1"/>
      <p:bldP spid="51203" grpId="0" build="p"/>
      <p:bldP spid="51203" grpId="1" build="p"/>
      <p:bldP spid="51304" grpId="0"/>
      <p:bldP spid="51304" grpId="2"/>
      <p:bldP spid="51202" grpId="0" autoUpdateAnimBg="0"/>
      <p:bldP spid="51302" grpId="0"/>
      <p:bldP spid="51303" grpId="0"/>
      <p:bldP spid="51305" grpId="0"/>
      <p:bldP spid="51306" grpId="0"/>
      <p:bldP spid="51307" grpId="0"/>
      <p:bldP spid="51308" grpId="0"/>
      <p:bldP spid="51309" grpId="0"/>
      <p:bldP spid="51310" grpId="0"/>
      <p:bldP spid="51311" grpId="0"/>
      <p:bldP spid="51312" grpId="0"/>
      <p:bldP spid="51313" grpId="0"/>
      <p:bldP spid="51314" grpId="0"/>
      <p:bldP spid="51315" grpId="0"/>
      <p:bldP spid="51316" grpId="0"/>
      <p:bldP spid="513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0CCB-9B6E-489F-8A8D-72CCDE7D7518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2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913C-BEA4-4ACA-A466-5C8EF6CDA9AA}" type="slidenum">
              <a:rPr lang="hu-HU" altLang="hu-HU"/>
              <a:pPr/>
              <a:t>13</a:t>
            </a:fld>
            <a:endParaRPr lang="hu-HU" altLang="hu-HU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68313" y="1268413"/>
            <a:ext cx="82296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>
                <a:latin typeface="Tahoma" panose="020B0604030504040204" pitchFamily="34" charset="0"/>
              </a:rPr>
              <a:t>Minden számjegyet felírunk 4 biten kettes számrendszerben: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153400" cy="685800"/>
          </a:xfrm>
          <a:noFill/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hu-HU" altLang="hu-HU" sz="2400"/>
              <a:t>A hexadecimális szám minden számjegyét felírjuk tízes számrendszerben: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95288" y="3573463"/>
            <a:ext cx="17287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0 1 1 1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07375" cy="990600"/>
          </a:xfrm>
        </p:spPr>
        <p:txBody>
          <a:bodyPr/>
          <a:lstStyle/>
          <a:p>
            <a:r>
              <a:rPr lang="hu-HU" altLang="hu-HU"/>
              <a:t>4. Hexadecimális =&gt; Bináris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II. Konverziók számrendszerek között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2051050" y="3141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847725" y="3068638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2524125" y="3068638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11</a:t>
            </a: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4048125" y="3068638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5724525" y="3068638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13</a:t>
            </a: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7324725" y="3068638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8</a:t>
            </a: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3851275" y="2276475"/>
            <a:ext cx="2514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7 B 6, D 8</a:t>
            </a:r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4886325" y="3068638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,</a:t>
            </a:r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3563938" y="3141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5292725" y="3141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6877050" y="3141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1979613" y="3573463"/>
            <a:ext cx="17287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1 0 1 1</a:t>
            </a:r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3635375" y="3573463"/>
            <a:ext cx="18002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0 1 1 0, </a:t>
            </a: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5219700" y="3573463"/>
            <a:ext cx="17287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1 1 0 1</a:t>
            </a: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6804025" y="3573463"/>
            <a:ext cx="17287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1 0 0 0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 build="p"/>
      <p:bldP spid="55301" grpId="1" build="p"/>
      <p:bldP spid="55299" grpId="0"/>
      <p:bldP spid="55303" grpId="0" autoUpdateAnimBg="0"/>
      <p:bldP spid="55311" grpId="0"/>
      <p:bldP spid="55312" grpId="0"/>
      <p:bldP spid="55313" grpId="0"/>
      <p:bldP spid="55314" grpId="0"/>
      <p:bldP spid="55315" grpId="0"/>
      <p:bldP spid="55321" grpId="0"/>
      <p:bldP spid="55322" grpId="0"/>
      <p:bldP spid="55327" grpId="0"/>
      <p:bldP spid="55328" grpId="0"/>
      <p:bldP spid="55329" grpId="0"/>
      <p:bldP spid="553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AE8C-4A7A-4AE3-A412-3D48CDFB3FC5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952A-D721-44F0-A0B1-2C4E574C1866}" type="slidenum">
              <a:rPr lang="hu-HU" altLang="hu-HU"/>
              <a:pPr/>
              <a:t>14</a:t>
            </a:fld>
            <a:endParaRPr lang="hu-HU" altLang="hu-H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685800"/>
          </a:xfrm>
          <a:noFill/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hu-HU" altLang="hu-HU" sz="2400"/>
              <a:t>A hexadecimális szám minden számjegye fölé odaírjuk a  megfelelő helyiértéket:</a:t>
            </a: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1000" y="3657600"/>
            <a:ext cx="830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>
                <a:latin typeface="Tahoma" panose="020B0604030504040204" pitchFamily="34" charset="0"/>
              </a:rPr>
              <a:t>Majd felírjuk a helyiértékek és a számjegyek szorzatösszegét: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07375" cy="990600"/>
          </a:xfrm>
        </p:spPr>
        <p:txBody>
          <a:bodyPr/>
          <a:lstStyle/>
          <a:p>
            <a:r>
              <a:rPr lang="hu-HU" altLang="hu-HU"/>
              <a:t>5. Hexadecimális =&gt; Decimális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II. Konverziók számrendszerek között</a:t>
            </a: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3048000" y="2819400"/>
            <a:ext cx="2514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B 6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3911600" y="25146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</a:pPr>
            <a:r>
              <a:rPr kumimoji="1" lang="hu-HU" altLang="hu-HU" sz="2000"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4343400" y="25146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</a:pPr>
            <a:r>
              <a:rPr kumimoji="1" lang="hu-HU" altLang="hu-HU" sz="2000">
                <a:latin typeface="Times New Roman" panose="02020603050405020304" pitchFamily="18" charset="0"/>
              </a:rPr>
              <a:t>1 </a:t>
            </a:r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838200" y="4724400"/>
            <a:ext cx="281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B</a:t>
            </a:r>
            <a:r>
              <a:rPr lang="hu-HU" altLang="hu-HU" sz="2800">
                <a:latin typeface="Tahoma" panose="020B0604030504040204" pitchFamily="34" charset="0"/>
              </a:rPr>
              <a:t>×</a:t>
            </a:r>
            <a:r>
              <a:rPr lang="hu-HU" altLang="hu-HU" sz="3600">
                <a:latin typeface="Tahoma" panose="020B0604030504040204" pitchFamily="34" charset="0"/>
              </a:rPr>
              <a:t>16+6</a:t>
            </a:r>
            <a:r>
              <a:rPr lang="hu-HU" altLang="hu-HU" sz="2800">
                <a:latin typeface="Tahoma" panose="020B0604030504040204" pitchFamily="34" charset="0"/>
              </a:rPr>
              <a:t>×</a:t>
            </a:r>
            <a:r>
              <a:rPr lang="hu-HU" altLang="hu-HU" sz="3600">
                <a:latin typeface="Tahoma" panose="020B0604030504040204" pitchFamily="34" charset="0"/>
              </a:rPr>
              <a:t>1 =</a:t>
            </a:r>
            <a:endParaRPr lang="hu-HU" altLang="hu-HU" sz="3600" baseline="-25000">
              <a:latin typeface="Tahoma" panose="020B0604030504040204" pitchFamily="34" charset="0"/>
            </a:endParaRPr>
          </a:p>
        </p:txBody>
      </p:sp>
      <p:sp>
        <p:nvSpPr>
          <p:cNvPr id="56361" name="Rectangle 41"/>
          <p:cNvSpPr>
            <a:spLocks noChangeArrowheads="1"/>
          </p:cNvSpPr>
          <p:nvPr/>
        </p:nvSpPr>
        <p:spPr bwMode="auto">
          <a:xfrm>
            <a:off x="3581400" y="4724400"/>
            <a:ext cx="335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11</a:t>
            </a:r>
            <a:r>
              <a:rPr lang="hu-HU" altLang="hu-HU" sz="2800">
                <a:latin typeface="Tahoma" panose="020B0604030504040204" pitchFamily="34" charset="0"/>
              </a:rPr>
              <a:t>×</a:t>
            </a:r>
            <a:r>
              <a:rPr lang="hu-HU" altLang="hu-HU" sz="3600">
                <a:latin typeface="Tahoma" panose="020B0604030504040204" pitchFamily="34" charset="0"/>
              </a:rPr>
              <a:t>16 + 6</a:t>
            </a:r>
            <a:r>
              <a:rPr lang="hu-HU" altLang="hu-HU" sz="2800">
                <a:latin typeface="Tahoma" panose="020B0604030504040204" pitchFamily="34" charset="0"/>
              </a:rPr>
              <a:t>×</a:t>
            </a:r>
            <a:r>
              <a:rPr lang="hu-HU" altLang="hu-HU" sz="3600">
                <a:latin typeface="Tahoma" panose="020B0604030504040204" pitchFamily="34" charset="0"/>
              </a:rPr>
              <a:t>1 =</a:t>
            </a:r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6858000" y="4724400"/>
            <a:ext cx="137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u-HU" altLang="hu-HU" sz="3600">
                <a:latin typeface="Tahoma" panose="020B0604030504040204" pitchFamily="34" charset="0"/>
              </a:rPr>
              <a:t>182</a:t>
            </a:r>
            <a:r>
              <a:rPr lang="hu-HU" altLang="hu-HU" sz="3600" baseline="-25000">
                <a:latin typeface="Tahoma" panose="020B0604030504040204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 bldLvl="5" autoUpdateAnimBg="0"/>
      <p:bldP spid="56322" grpId="0" autoUpdateAnimBg="0"/>
      <p:bldP spid="56327" grpId="0" autoUpdateAnimBg="0"/>
      <p:bldP spid="56345" grpId="0" autoUpdateAnimBg="0"/>
      <p:bldP spid="56349" grpId="0" autoUpdateAnimBg="0"/>
      <p:bldP spid="56352" grpId="0" autoUpdateAnimBg="0"/>
      <p:bldP spid="56360" grpId="0" autoUpdateAnimBg="0"/>
      <p:bldP spid="56361" grpId="0" autoUpdateAnimBg="0"/>
      <p:bldP spid="5636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ED6D404E-8351-4924-A043-4BA808C8E02A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E1C77F7-E3A1-4440-99BA-7D4E90AA2D76}" type="slidenum">
              <a:rPr lang="hu-HU" altLang="hu-HU"/>
              <a:pPr/>
              <a:t>15</a:t>
            </a:fld>
            <a:endParaRPr lang="hu-HU" altLang="hu-HU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/>
              <a:t>III. Gyakorlás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210D-32E2-4D5D-B819-794828E011F6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6B1B8-FA9E-49CD-9562-5A9CC11A6605}" type="slidenum">
              <a:rPr lang="hu-HU" altLang="hu-HU"/>
              <a:pPr/>
              <a:t>16</a:t>
            </a:fld>
            <a:endParaRPr lang="hu-HU" altLang="hu-HU"/>
          </a:p>
        </p:txBody>
      </p:sp>
      <p:graphicFrame>
        <p:nvGraphicFramePr>
          <p:cNvPr id="57439" name="Group 95"/>
          <p:cNvGraphicFramePr>
            <a:graphicFrameLocks noGrp="1"/>
          </p:cNvGraphicFramePr>
          <p:nvPr/>
        </p:nvGraphicFramePr>
        <p:xfrm>
          <a:off x="684213" y="1773238"/>
          <a:ext cx="7772400" cy="42037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332608632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94002005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69885"/>
                    </a:ext>
                  </a:extLst>
                </a:gridCol>
              </a:tblGrid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Decimális</a:t>
                      </a: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Bináris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Hexadecimális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196860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826673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789869"/>
                  </a:ext>
                </a:extLst>
              </a:tr>
              <a:tr h="5365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445415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684005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762699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039766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724273"/>
                  </a:ext>
                </a:extLst>
              </a:tr>
            </a:tbl>
          </a:graphicData>
        </a:graphic>
      </p:graphicFrame>
      <p:sp>
        <p:nvSpPr>
          <p:cNvPr id="57412" name="Rectangle 68"/>
          <p:cNvSpPr>
            <a:spLocks noChangeArrowheads="1"/>
          </p:cNvSpPr>
          <p:nvPr/>
        </p:nvSpPr>
        <p:spPr bwMode="auto">
          <a:xfrm>
            <a:off x="5867400" y="543242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F0</a:t>
            </a:r>
          </a:p>
        </p:txBody>
      </p:sp>
      <p:sp>
        <p:nvSpPr>
          <p:cNvPr id="57411" name="Rectangle 67"/>
          <p:cNvSpPr>
            <a:spLocks noChangeArrowheads="1"/>
          </p:cNvSpPr>
          <p:nvPr/>
        </p:nvSpPr>
        <p:spPr bwMode="auto">
          <a:xfrm>
            <a:off x="3276600" y="543242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1111 0000</a:t>
            </a:r>
          </a:p>
        </p:txBody>
      </p:sp>
      <p:sp>
        <p:nvSpPr>
          <p:cNvPr id="57410" name="Rectangle 66"/>
          <p:cNvSpPr>
            <a:spLocks noChangeArrowheads="1"/>
          </p:cNvSpPr>
          <p:nvPr/>
        </p:nvSpPr>
        <p:spPr bwMode="auto">
          <a:xfrm>
            <a:off x="685800" y="543242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240</a:t>
            </a:r>
          </a:p>
        </p:txBody>
      </p:sp>
      <p:sp>
        <p:nvSpPr>
          <p:cNvPr id="57409" name="Rectangle 65"/>
          <p:cNvSpPr>
            <a:spLocks noChangeArrowheads="1"/>
          </p:cNvSpPr>
          <p:nvPr/>
        </p:nvSpPr>
        <p:spPr bwMode="auto">
          <a:xfrm>
            <a:off x="5867400" y="49085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AA</a:t>
            </a:r>
          </a:p>
        </p:txBody>
      </p:sp>
      <p:sp>
        <p:nvSpPr>
          <p:cNvPr id="57408" name="Rectangle 64"/>
          <p:cNvSpPr>
            <a:spLocks noChangeArrowheads="1"/>
          </p:cNvSpPr>
          <p:nvPr/>
        </p:nvSpPr>
        <p:spPr bwMode="auto">
          <a:xfrm>
            <a:off x="3276600" y="49085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1010 1010</a:t>
            </a:r>
          </a:p>
        </p:txBody>
      </p:sp>
      <p:sp>
        <p:nvSpPr>
          <p:cNvPr id="57407" name="Rectangle 63"/>
          <p:cNvSpPr>
            <a:spLocks noChangeArrowheads="1"/>
          </p:cNvSpPr>
          <p:nvPr/>
        </p:nvSpPr>
        <p:spPr bwMode="auto">
          <a:xfrm>
            <a:off x="685800" y="49085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170</a:t>
            </a:r>
          </a:p>
        </p:txBody>
      </p:sp>
      <p:sp>
        <p:nvSpPr>
          <p:cNvPr id="57406" name="Rectangle 62"/>
          <p:cNvSpPr>
            <a:spLocks noChangeArrowheads="1"/>
          </p:cNvSpPr>
          <p:nvPr/>
        </p:nvSpPr>
        <p:spPr bwMode="auto">
          <a:xfrm>
            <a:off x="5867400" y="43846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32</a:t>
            </a:r>
          </a:p>
        </p:txBody>
      </p:sp>
      <p:sp>
        <p:nvSpPr>
          <p:cNvPr id="57405" name="Rectangle 61"/>
          <p:cNvSpPr>
            <a:spLocks noChangeArrowheads="1"/>
          </p:cNvSpPr>
          <p:nvPr/>
        </p:nvSpPr>
        <p:spPr bwMode="auto">
          <a:xfrm>
            <a:off x="3276600" y="43846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0011 0010</a:t>
            </a:r>
          </a:p>
        </p:txBody>
      </p:sp>
      <p:sp>
        <p:nvSpPr>
          <p:cNvPr id="57404" name="Rectangle 60"/>
          <p:cNvSpPr>
            <a:spLocks noChangeArrowheads="1"/>
          </p:cNvSpPr>
          <p:nvPr/>
        </p:nvSpPr>
        <p:spPr bwMode="auto">
          <a:xfrm>
            <a:off x="685800" y="43846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50</a:t>
            </a:r>
          </a:p>
        </p:txBody>
      </p:sp>
      <p:sp>
        <p:nvSpPr>
          <p:cNvPr id="57403" name="Rectangle 59"/>
          <p:cNvSpPr>
            <a:spLocks noChangeArrowheads="1"/>
          </p:cNvSpPr>
          <p:nvPr/>
        </p:nvSpPr>
        <p:spPr bwMode="auto">
          <a:xfrm>
            <a:off x="5867400" y="386080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7A</a:t>
            </a:r>
          </a:p>
        </p:txBody>
      </p:sp>
      <p:sp>
        <p:nvSpPr>
          <p:cNvPr id="57402" name="Rectangle 58"/>
          <p:cNvSpPr>
            <a:spLocks noChangeArrowheads="1"/>
          </p:cNvSpPr>
          <p:nvPr/>
        </p:nvSpPr>
        <p:spPr bwMode="auto">
          <a:xfrm>
            <a:off x="3276600" y="386080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0111 1010</a:t>
            </a:r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685800" y="386080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122</a:t>
            </a:r>
          </a:p>
        </p:txBody>
      </p:sp>
      <p:sp>
        <p:nvSpPr>
          <p:cNvPr id="57400" name="Rectangle 56"/>
          <p:cNvSpPr>
            <a:spLocks noChangeArrowheads="1"/>
          </p:cNvSpPr>
          <p:nvPr/>
        </p:nvSpPr>
        <p:spPr bwMode="auto">
          <a:xfrm>
            <a:off x="5867400" y="3324225"/>
            <a:ext cx="2590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EB</a:t>
            </a:r>
          </a:p>
        </p:txBody>
      </p:sp>
      <p:sp>
        <p:nvSpPr>
          <p:cNvPr id="57399" name="Rectangle 55"/>
          <p:cNvSpPr>
            <a:spLocks noChangeArrowheads="1"/>
          </p:cNvSpPr>
          <p:nvPr/>
        </p:nvSpPr>
        <p:spPr bwMode="auto">
          <a:xfrm>
            <a:off x="3276600" y="3324225"/>
            <a:ext cx="2590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1110 1011</a:t>
            </a:r>
          </a:p>
        </p:txBody>
      </p:sp>
      <p:sp>
        <p:nvSpPr>
          <p:cNvPr id="57398" name="Rectangle 54"/>
          <p:cNvSpPr>
            <a:spLocks noChangeArrowheads="1"/>
          </p:cNvSpPr>
          <p:nvPr/>
        </p:nvSpPr>
        <p:spPr bwMode="auto">
          <a:xfrm>
            <a:off x="685800" y="3324225"/>
            <a:ext cx="2590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235</a:t>
            </a:r>
          </a:p>
        </p:txBody>
      </p:sp>
      <p:sp>
        <p:nvSpPr>
          <p:cNvPr id="57397" name="Rectangle 53"/>
          <p:cNvSpPr>
            <a:spLocks noChangeArrowheads="1"/>
          </p:cNvSpPr>
          <p:nvPr/>
        </p:nvSpPr>
        <p:spPr bwMode="auto">
          <a:xfrm>
            <a:off x="5867400" y="28003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7F</a:t>
            </a:r>
          </a:p>
        </p:txBody>
      </p:sp>
      <p:sp>
        <p:nvSpPr>
          <p:cNvPr id="57396" name="Rectangle 52"/>
          <p:cNvSpPr>
            <a:spLocks noChangeArrowheads="1"/>
          </p:cNvSpPr>
          <p:nvPr/>
        </p:nvSpPr>
        <p:spPr bwMode="auto">
          <a:xfrm>
            <a:off x="3276600" y="28003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0111 1111</a:t>
            </a:r>
          </a:p>
        </p:txBody>
      </p:sp>
      <p:sp>
        <p:nvSpPr>
          <p:cNvPr id="57395" name="Rectangle 51"/>
          <p:cNvSpPr>
            <a:spLocks noChangeArrowheads="1"/>
          </p:cNvSpPr>
          <p:nvPr/>
        </p:nvSpPr>
        <p:spPr bwMode="auto">
          <a:xfrm>
            <a:off x="685800" y="28003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127</a:t>
            </a:r>
          </a:p>
        </p:txBody>
      </p:sp>
      <p:sp>
        <p:nvSpPr>
          <p:cNvPr id="57394" name="Rectangle 50"/>
          <p:cNvSpPr>
            <a:spLocks noChangeArrowheads="1"/>
          </p:cNvSpPr>
          <p:nvPr/>
        </p:nvSpPr>
        <p:spPr bwMode="auto">
          <a:xfrm>
            <a:off x="5867400" y="22764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80</a:t>
            </a:r>
          </a:p>
        </p:txBody>
      </p:sp>
      <p:sp>
        <p:nvSpPr>
          <p:cNvPr id="57393" name="Rectangle 49"/>
          <p:cNvSpPr>
            <a:spLocks noChangeArrowheads="1"/>
          </p:cNvSpPr>
          <p:nvPr/>
        </p:nvSpPr>
        <p:spPr bwMode="auto">
          <a:xfrm>
            <a:off x="3276600" y="22764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1000 0000</a:t>
            </a:r>
          </a:p>
        </p:txBody>
      </p:sp>
      <p:sp>
        <p:nvSpPr>
          <p:cNvPr id="57392" name="Rectangle 48"/>
          <p:cNvSpPr>
            <a:spLocks noChangeArrowheads="1"/>
          </p:cNvSpPr>
          <p:nvPr/>
        </p:nvSpPr>
        <p:spPr bwMode="auto">
          <a:xfrm>
            <a:off x="685800" y="22764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128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1. Töltsük ki a táblázatot!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III. Gyakorlás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5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5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5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5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500"/>
                                        <p:tgtEl>
                                          <p:spTgt spid="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500"/>
                                        <p:tgtEl>
                                          <p:spTgt spid="5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500"/>
                                        <p:tgtEl>
                                          <p:spTgt spid="5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500"/>
                                        <p:tgtEl>
                                          <p:spTgt spid="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5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5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500"/>
                                        <p:tgtEl>
                                          <p:spTgt spid="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12" grpId="0"/>
      <p:bldP spid="57411" grpId="0"/>
      <p:bldP spid="57410" grpId="0"/>
      <p:bldP spid="57409" grpId="0"/>
      <p:bldP spid="57408" grpId="0"/>
      <p:bldP spid="57407" grpId="0"/>
      <p:bldP spid="57406" grpId="0"/>
      <p:bldP spid="57405" grpId="0"/>
      <p:bldP spid="57404" grpId="0"/>
      <p:bldP spid="57403" grpId="0"/>
      <p:bldP spid="57402" grpId="0"/>
      <p:bldP spid="57401" grpId="0"/>
      <p:bldP spid="57400" grpId="0"/>
      <p:bldP spid="57399" grpId="0"/>
      <p:bldP spid="57398" grpId="0"/>
      <p:bldP spid="57397" grpId="0"/>
      <p:bldP spid="57396" grpId="0"/>
      <p:bldP spid="57395" grpId="0"/>
      <p:bldP spid="57394" grpId="0"/>
      <p:bldP spid="57393" grpId="0"/>
      <p:bldP spid="57392" grpId="0"/>
      <p:bldP spid="5734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C059-F787-4E1E-939F-9A3F6B06CB87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BF5-2A52-4EB2-A1BA-7D0A3FB1298A}" type="slidenum">
              <a:rPr lang="hu-HU" altLang="hu-HU"/>
              <a:pPr/>
              <a:t>17</a:t>
            </a:fld>
            <a:endParaRPr lang="hu-HU" altLang="hu-HU"/>
          </a:p>
        </p:txBody>
      </p:sp>
      <p:graphicFrame>
        <p:nvGraphicFramePr>
          <p:cNvPr id="60418" name="Group 2"/>
          <p:cNvGraphicFramePr>
            <a:graphicFrameLocks noGrp="1"/>
          </p:cNvGraphicFramePr>
          <p:nvPr/>
        </p:nvGraphicFramePr>
        <p:xfrm>
          <a:off x="684213" y="1773238"/>
          <a:ext cx="7772400" cy="42037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3853029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751720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283920084"/>
                    </a:ext>
                  </a:extLst>
                </a:gridCol>
              </a:tblGrid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Decimális</a:t>
                      </a: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Bináris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Hexadecimális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020041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628081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7574935"/>
                  </a:ext>
                </a:extLst>
              </a:tr>
              <a:tr h="5365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241075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845868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876458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5226"/>
                  </a:ext>
                </a:extLst>
              </a:tr>
              <a:tr h="5238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351305"/>
                  </a:ext>
                </a:extLst>
              </a:tr>
            </a:tbl>
          </a:graphicData>
        </a:graphic>
      </p:graphicFrame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5867400" y="543242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5E</a:t>
            </a:r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3276600" y="543242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01011110</a:t>
            </a:r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685800" y="543242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94</a:t>
            </a:r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5867400" y="49085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E1</a:t>
            </a:r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3276600" y="49085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11100001</a:t>
            </a:r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685800" y="49085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225</a:t>
            </a:r>
          </a:p>
        </p:txBody>
      </p:sp>
      <p:sp>
        <p:nvSpPr>
          <p:cNvPr id="60462" name="Rectangle 46"/>
          <p:cNvSpPr>
            <a:spLocks noChangeArrowheads="1"/>
          </p:cNvSpPr>
          <p:nvPr/>
        </p:nvSpPr>
        <p:spPr bwMode="auto">
          <a:xfrm>
            <a:off x="5867400" y="43846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CD</a:t>
            </a:r>
          </a:p>
        </p:txBody>
      </p:sp>
      <p:sp>
        <p:nvSpPr>
          <p:cNvPr id="60463" name="Rectangle 47"/>
          <p:cNvSpPr>
            <a:spLocks noChangeArrowheads="1"/>
          </p:cNvSpPr>
          <p:nvPr/>
        </p:nvSpPr>
        <p:spPr bwMode="auto">
          <a:xfrm>
            <a:off x="3276600" y="43846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11001101</a:t>
            </a:r>
          </a:p>
        </p:txBody>
      </p:sp>
      <p:sp>
        <p:nvSpPr>
          <p:cNvPr id="60464" name="Rectangle 48"/>
          <p:cNvSpPr>
            <a:spLocks noChangeArrowheads="1"/>
          </p:cNvSpPr>
          <p:nvPr/>
        </p:nvSpPr>
        <p:spPr bwMode="auto">
          <a:xfrm>
            <a:off x="685800" y="43846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205</a:t>
            </a:r>
          </a:p>
        </p:txBody>
      </p:sp>
      <p:sp>
        <p:nvSpPr>
          <p:cNvPr id="60465" name="Rectangle 49"/>
          <p:cNvSpPr>
            <a:spLocks noChangeArrowheads="1"/>
          </p:cNvSpPr>
          <p:nvPr/>
        </p:nvSpPr>
        <p:spPr bwMode="auto">
          <a:xfrm>
            <a:off x="5867400" y="386080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C3</a:t>
            </a:r>
          </a:p>
        </p:txBody>
      </p:sp>
      <p:sp>
        <p:nvSpPr>
          <p:cNvPr id="60466" name="Rectangle 50"/>
          <p:cNvSpPr>
            <a:spLocks noChangeArrowheads="1"/>
          </p:cNvSpPr>
          <p:nvPr/>
        </p:nvSpPr>
        <p:spPr bwMode="auto">
          <a:xfrm>
            <a:off x="3276600" y="386080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11000011</a:t>
            </a:r>
          </a:p>
        </p:txBody>
      </p:sp>
      <p:sp>
        <p:nvSpPr>
          <p:cNvPr id="60467" name="Rectangle 51"/>
          <p:cNvSpPr>
            <a:spLocks noChangeArrowheads="1"/>
          </p:cNvSpPr>
          <p:nvPr/>
        </p:nvSpPr>
        <p:spPr bwMode="auto">
          <a:xfrm>
            <a:off x="685800" y="386080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195</a:t>
            </a:r>
          </a:p>
        </p:txBody>
      </p:sp>
      <p:sp>
        <p:nvSpPr>
          <p:cNvPr id="60468" name="Rectangle 52"/>
          <p:cNvSpPr>
            <a:spLocks noChangeArrowheads="1"/>
          </p:cNvSpPr>
          <p:nvPr/>
        </p:nvSpPr>
        <p:spPr bwMode="auto">
          <a:xfrm>
            <a:off x="5867400" y="3324225"/>
            <a:ext cx="2590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5A</a:t>
            </a:r>
          </a:p>
        </p:txBody>
      </p:sp>
      <p:sp>
        <p:nvSpPr>
          <p:cNvPr id="60469" name="Rectangle 53"/>
          <p:cNvSpPr>
            <a:spLocks noChangeArrowheads="1"/>
          </p:cNvSpPr>
          <p:nvPr/>
        </p:nvSpPr>
        <p:spPr bwMode="auto">
          <a:xfrm>
            <a:off x="3276600" y="3324225"/>
            <a:ext cx="2590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01011010</a:t>
            </a:r>
          </a:p>
        </p:txBody>
      </p:sp>
      <p:sp>
        <p:nvSpPr>
          <p:cNvPr id="60470" name="Rectangle 54"/>
          <p:cNvSpPr>
            <a:spLocks noChangeArrowheads="1"/>
          </p:cNvSpPr>
          <p:nvPr/>
        </p:nvSpPr>
        <p:spPr bwMode="auto">
          <a:xfrm>
            <a:off x="685800" y="3324225"/>
            <a:ext cx="2590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90</a:t>
            </a:r>
          </a:p>
        </p:txBody>
      </p:sp>
      <p:sp>
        <p:nvSpPr>
          <p:cNvPr id="60471" name="Rectangle 55"/>
          <p:cNvSpPr>
            <a:spLocks noChangeArrowheads="1"/>
          </p:cNvSpPr>
          <p:nvPr/>
        </p:nvSpPr>
        <p:spPr bwMode="auto">
          <a:xfrm>
            <a:off x="5867400" y="28003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AA</a:t>
            </a:r>
          </a:p>
        </p:txBody>
      </p:sp>
      <p:sp>
        <p:nvSpPr>
          <p:cNvPr id="60472" name="Rectangle 56"/>
          <p:cNvSpPr>
            <a:spLocks noChangeArrowheads="1"/>
          </p:cNvSpPr>
          <p:nvPr/>
        </p:nvSpPr>
        <p:spPr bwMode="auto">
          <a:xfrm>
            <a:off x="3276600" y="28003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10101010</a:t>
            </a:r>
          </a:p>
        </p:txBody>
      </p:sp>
      <p:sp>
        <p:nvSpPr>
          <p:cNvPr id="60473" name="Rectangle 57"/>
          <p:cNvSpPr>
            <a:spLocks noChangeArrowheads="1"/>
          </p:cNvSpPr>
          <p:nvPr/>
        </p:nvSpPr>
        <p:spPr bwMode="auto">
          <a:xfrm>
            <a:off x="685800" y="2800350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170</a:t>
            </a:r>
          </a:p>
        </p:txBody>
      </p:sp>
      <p:sp>
        <p:nvSpPr>
          <p:cNvPr id="60474" name="Rectangle 58"/>
          <p:cNvSpPr>
            <a:spLocks noChangeArrowheads="1"/>
          </p:cNvSpPr>
          <p:nvPr/>
        </p:nvSpPr>
        <p:spPr bwMode="auto">
          <a:xfrm>
            <a:off x="5867400" y="22764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FF</a:t>
            </a:r>
          </a:p>
        </p:txBody>
      </p:sp>
      <p:sp>
        <p:nvSpPr>
          <p:cNvPr id="60475" name="Rectangle 59"/>
          <p:cNvSpPr>
            <a:spLocks noChangeArrowheads="1"/>
          </p:cNvSpPr>
          <p:nvPr/>
        </p:nvSpPr>
        <p:spPr bwMode="auto">
          <a:xfrm>
            <a:off x="3276600" y="22764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11111111</a:t>
            </a:r>
          </a:p>
        </p:txBody>
      </p:sp>
      <p:sp>
        <p:nvSpPr>
          <p:cNvPr id="60476" name="Rectangle 60"/>
          <p:cNvSpPr>
            <a:spLocks noChangeArrowheads="1"/>
          </p:cNvSpPr>
          <p:nvPr/>
        </p:nvSpPr>
        <p:spPr bwMode="auto">
          <a:xfrm>
            <a:off x="685800" y="2276475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255</a:t>
            </a:r>
          </a:p>
        </p:txBody>
      </p:sp>
      <p:sp>
        <p:nvSpPr>
          <p:cNvPr id="60477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2. Töltsük ki a táblázatot!</a:t>
            </a:r>
          </a:p>
        </p:txBody>
      </p: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III. Gyakorlás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6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5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5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6" grpId="0"/>
      <p:bldP spid="60457" grpId="0"/>
      <p:bldP spid="60458" grpId="0"/>
      <p:bldP spid="60459" grpId="0"/>
      <p:bldP spid="60460" grpId="0"/>
      <p:bldP spid="60461" grpId="0"/>
      <p:bldP spid="60462" grpId="0"/>
      <p:bldP spid="60463" grpId="0"/>
      <p:bldP spid="60464" grpId="0"/>
      <p:bldP spid="60465" grpId="0"/>
      <p:bldP spid="60466" grpId="0"/>
      <p:bldP spid="60467" grpId="0"/>
      <p:bldP spid="60468" grpId="0"/>
      <p:bldP spid="60469" grpId="0"/>
      <p:bldP spid="60470" grpId="0"/>
      <p:bldP spid="60471" grpId="0"/>
      <p:bldP spid="60472" grpId="0"/>
      <p:bldP spid="60473" grpId="0"/>
      <p:bldP spid="60474" grpId="0"/>
      <p:bldP spid="60475" grpId="0"/>
      <p:bldP spid="60476" grpId="0"/>
      <p:bldP spid="6047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24F59D44-1F80-4A92-9F63-86335A6E962D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C8FF75F-FBAE-4305-AC2A-6AF4D045049A}" type="slidenum">
              <a:rPr lang="hu-HU" altLang="hu-HU"/>
              <a:pPr/>
              <a:t>18</a:t>
            </a:fld>
            <a:endParaRPr lang="hu-HU" altLang="hu-HU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/>
              <a:t>Vége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/>
              <a:t>Köszönöm a figyelmüket!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9E70-181A-4301-9063-E9606D4A3A16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D93C-0C44-471D-AF07-87C1001F728A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Több számrendszer használata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667125"/>
          </a:xfrm>
        </p:spPr>
        <p:txBody>
          <a:bodyPr/>
          <a:lstStyle/>
          <a:p>
            <a:r>
              <a:rPr lang="hu-HU" altLang="hu-HU"/>
              <a:t>Tízes számrendszer: emberközeli</a:t>
            </a:r>
          </a:p>
          <a:p>
            <a:r>
              <a:rPr lang="hu-HU" altLang="hu-HU"/>
              <a:t>Kettes számrendszer: gépközeli</a:t>
            </a:r>
          </a:p>
          <a:p>
            <a:r>
              <a:rPr lang="hu-HU" altLang="hu-HU"/>
              <a:t>Tizenhatos számrendszer: tömörebb leírás a kettesnél és egyértelmű átváltás kettesből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D269-DF5D-4DEF-A42C-E08AD31A2DBC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9DB4-653C-443B-8A57-517758F1E7E6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I. Számrendszerek felépítése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49500"/>
            <a:ext cx="7772400" cy="3594100"/>
          </a:xfrm>
        </p:spPr>
        <p:txBody>
          <a:bodyPr/>
          <a:lstStyle/>
          <a:p>
            <a:r>
              <a:rPr lang="hu-HU" altLang="hu-HU"/>
              <a:t>Számjegyek</a:t>
            </a:r>
          </a:p>
          <a:p>
            <a:endParaRPr lang="hu-HU" altLang="hu-HU"/>
          </a:p>
          <a:p>
            <a:endParaRPr lang="hu-HU" altLang="hu-HU"/>
          </a:p>
          <a:p>
            <a:r>
              <a:rPr lang="hu-HU" altLang="hu-HU"/>
              <a:t>Helyiértékek</a:t>
            </a:r>
          </a:p>
          <a:p>
            <a:pPr>
              <a:buFontTx/>
              <a:buNone/>
            </a:pPr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CD2B-7F63-4DA8-BAB4-AC57E81933B0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3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D102-4C5C-45CE-B1AA-4113AAB2C4B2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1. Tízes (decimális) számrendszer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3024188" cy="596900"/>
          </a:xfrm>
        </p:spPr>
        <p:txBody>
          <a:bodyPr/>
          <a:lstStyle/>
          <a:p>
            <a:r>
              <a:rPr lang="hu-HU" altLang="hu-HU"/>
              <a:t>Számjegyek: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I. Számrendszerek felépítése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23850" y="2276475"/>
            <a:ext cx="29527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hu-HU" altLang="hu-HU"/>
              <a:t>Helyiértékek: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323850" y="2781300"/>
            <a:ext cx="33115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hu-HU" altLang="hu-HU"/>
              <a:t>Helyiértékek: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23850" y="3716338"/>
            <a:ext cx="2879725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hu-HU" altLang="hu-HU"/>
              <a:t>Pl.:3675,2=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3276600" y="1773238"/>
            <a:ext cx="10080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0..9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3203575" y="2276475"/>
            <a:ext cx="7207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endParaRPr lang="hu-HU" altLang="hu-H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3635375" y="2276475"/>
            <a:ext cx="122396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1000;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643438" y="2276475"/>
            <a:ext cx="1081087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100;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5508625" y="2276475"/>
            <a:ext cx="863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10;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6372225" y="2276475"/>
            <a:ext cx="7207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1;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7164388" y="2276475"/>
            <a:ext cx="100806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0,1;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8101013" y="2276475"/>
            <a:ext cx="79216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…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3059113" y="2276475"/>
            <a:ext cx="7207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…;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3130550" y="2781300"/>
            <a:ext cx="7207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endParaRPr lang="hu-HU" altLang="hu-HU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3635375" y="2781300"/>
            <a:ext cx="122396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</a:t>
            </a:r>
            <a:r>
              <a:rPr lang="hu-HU" altLang="hu-HU" baseline="30000"/>
              <a:t>3</a:t>
            </a:r>
            <a:r>
              <a:rPr lang="hu-HU" altLang="hu-HU"/>
              <a:t>;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4570413" y="2781300"/>
            <a:ext cx="1081087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</a:t>
            </a:r>
            <a:r>
              <a:rPr lang="hu-HU" altLang="hu-HU" baseline="30000"/>
              <a:t>2</a:t>
            </a:r>
            <a:r>
              <a:rPr lang="hu-HU" altLang="hu-HU"/>
              <a:t>;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5435600" y="2781300"/>
            <a:ext cx="10080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</a:t>
            </a:r>
            <a:r>
              <a:rPr lang="hu-HU" altLang="hu-HU" baseline="30000"/>
              <a:t>1</a:t>
            </a:r>
            <a:r>
              <a:rPr lang="hu-HU" altLang="hu-HU"/>
              <a:t>;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6299200" y="2781300"/>
            <a:ext cx="9366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</a:t>
            </a:r>
            <a:r>
              <a:rPr lang="hu-HU" altLang="hu-HU" baseline="30000"/>
              <a:t>0</a:t>
            </a:r>
            <a:r>
              <a:rPr lang="hu-HU" altLang="hu-HU"/>
              <a:t>;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7091363" y="2781300"/>
            <a:ext cx="11525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10</a:t>
            </a:r>
            <a:r>
              <a:rPr lang="hu-HU" altLang="hu-HU" baseline="30000"/>
              <a:t>-1</a:t>
            </a:r>
            <a:r>
              <a:rPr lang="hu-HU" altLang="hu-HU"/>
              <a:t>;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3059113" y="2781300"/>
            <a:ext cx="7207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…;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8101013" y="2781300"/>
            <a:ext cx="79216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…</a:t>
            </a: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6011863" y="4292600"/>
            <a:ext cx="20891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+2</a:t>
            </a:r>
            <a:r>
              <a:rPr lang="hu-HU" altLang="hu-HU" sz="2400"/>
              <a:t>×</a:t>
            </a:r>
            <a:r>
              <a:rPr lang="hu-HU" altLang="hu-HU"/>
              <a:t>10</a:t>
            </a:r>
            <a:r>
              <a:rPr lang="hu-HU" altLang="hu-HU" baseline="30000"/>
              <a:t>-1 </a:t>
            </a:r>
            <a:r>
              <a:rPr lang="hu-HU" altLang="hu-HU"/>
              <a:t>=</a:t>
            </a: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323850" y="4292600"/>
            <a:ext cx="17272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	3</a:t>
            </a:r>
            <a:r>
              <a:rPr lang="hu-HU" altLang="hu-HU" sz="2400"/>
              <a:t>×</a:t>
            </a:r>
            <a:r>
              <a:rPr lang="hu-HU" altLang="hu-HU"/>
              <a:t>10</a:t>
            </a:r>
            <a:r>
              <a:rPr lang="hu-HU" altLang="hu-HU" baseline="30000"/>
              <a:t>3</a:t>
            </a:r>
            <a:endParaRPr lang="hu-HU" altLang="hu-HU"/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1835150" y="4292600"/>
            <a:ext cx="15843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+6</a:t>
            </a:r>
            <a:r>
              <a:rPr lang="hu-HU" altLang="hu-HU" sz="2400"/>
              <a:t>×</a:t>
            </a:r>
            <a:r>
              <a:rPr lang="hu-HU" altLang="hu-HU"/>
              <a:t>10</a:t>
            </a:r>
            <a:r>
              <a:rPr lang="hu-HU" altLang="hu-HU" baseline="30000"/>
              <a:t>2</a:t>
            </a:r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3203575" y="4292600"/>
            <a:ext cx="17287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+7</a:t>
            </a:r>
            <a:r>
              <a:rPr lang="hu-HU" altLang="hu-HU" sz="2400"/>
              <a:t>×</a:t>
            </a:r>
            <a:r>
              <a:rPr lang="hu-HU" altLang="hu-HU"/>
              <a:t>10</a:t>
            </a:r>
            <a:r>
              <a:rPr lang="hu-HU" altLang="hu-HU" baseline="30000"/>
              <a:t>1</a:t>
            </a:r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4643438" y="4292600"/>
            <a:ext cx="15843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+5</a:t>
            </a:r>
            <a:r>
              <a:rPr lang="hu-HU" altLang="hu-HU" sz="2400"/>
              <a:t>×</a:t>
            </a:r>
            <a:r>
              <a:rPr lang="hu-HU" altLang="hu-HU"/>
              <a:t>10</a:t>
            </a:r>
            <a:r>
              <a:rPr lang="hu-HU" altLang="hu-HU" baseline="30000"/>
              <a:t>0</a:t>
            </a: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533400" y="4868863"/>
            <a:ext cx="18780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=3</a:t>
            </a:r>
            <a:r>
              <a:rPr lang="hu-HU" altLang="hu-HU" sz="2400"/>
              <a:t>×</a:t>
            </a:r>
            <a:r>
              <a:rPr lang="hu-HU" altLang="hu-HU"/>
              <a:t>1000</a:t>
            </a: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2195513" y="4868863"/>
            <a:ext cx="16557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+6</a:t>
            </a:r>
            <a:r>
              <a:rPr lang="hu-HU" altLang="hu-HU" sz="2400"/>
              <a:t>×</a:t>
            </a:r>
            <a:r>
              <a:rPr lang="hu-HU" altLang="hu-HU"/>
              <a:t>100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3635375" y="4868863"/>
            <a:ext cx="14414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+7</a:t>
            </a:r>
            <a:r>
              <a:rPr lang="hu-HU" altLang="hu-HU" sz="2400"/>
              <a:t>×</a:t>
            </a:r>
            <a:r>
              <a:rPr lang="hu-HU" altLang="hu-HU"/>
              <a:t>10</a:t>
            </a:r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4859338" y="4868863"/>
            <a:ext cx="11525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+5</a:t>
            </a:r>
            <a:r>
              <a:rPr lang="hu-HU" altLang="hu-HU" sz="2400"/>
              <a:t>×</a:t>
            </a:r>
            <a:r>
              <a:rPr lang="hu-HU" altLang="hu-HU"/>
              <a:t>1</a:t>
            </a:r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5940425" y="4868863"/>
            <a:ext cx="1511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+2</a:t>
            </a:r>
            <a:r>
              <a:rPr lang="hu-HU" altLang="hu-HU" sz="2400"/>
              <a:t>×</a:t>
            </a:r>
            <a:r>
              <a:rPr lang="hu-HU" altLang="hu-HU"/>
              <a:t>0,1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 bldLvl="5"/>
      <p:bldP spid="44038" grpId="0"/>
      <p:bldP spid="44039" grpId="0"/>
      <p:bldP spid="44040" grpId="0"/>
      <p:bldP spid="44041" grpId="0"/>
      <p:bldP spid="44043" grpId="0"/>
      <p:bldP spid="44044" grpId="0"/>
      <p:bldP spid="44045" grpId="0"/>
      <p:bldP spid="44046" grpId="0"/>
      <p:bldP spid="44047" grpId="0"/>
      <p:bldP spid="44048" grpId="0"/>
      <p:bldP spid="44049" grpId="0"/>
      <p:bldP spid="44051" grpId="0"/>
      <p:bldP spid="44052" grpId="0"/>
      <p:bldP spid="44053" grpId="0"/>
      <p:bldP spid="44054" grpId="0"/>
      <p:bldP spid="44055" grpId="0"/>
      <p:bldP spid="44056" grpId="0"/>
      <p:bldP spid="44057" grpId="0"/>
      <p:bldP spid="44058" grpId="0"/>
      <p:bldP spid="44059" grpId="0"/>
      <p:bldP spid="44060" grpId="0"/>
      <p:bldP spid="44061" grpId="0"/>
      <p:bldP spid="44062" grpId="0"/>
      <p:bldP spid="44063" grpId="0"/>
      <p:bldP spid="44065" grpId="0"/>
      <p:bldP spid="44066" grpId="0"/>
      <p:bldP spid="44067" grpId="0"/>
      <p:bldP spid="440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E36D-1DC3-4E23-86FC-FD81841FC678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3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920B-48A2-4E2F-93A3-5568F72670D1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2. Kettes (bináris) számrendszer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2971800" cy="609600"/>
          </a:xfrm>
        </p:spPr>
        <p:txBody>
          <a:bodyPr/>
          <a:lstStyle/>
          <a:p>
            <a:r>
              <a:rPr lang="hu-HU" altLang="hu-HU"/>
              <a:t>Számjegyek:</a:t>
            </a:r>
            <a:endParaRPr lang="hu-HU" altLang="hu-HU" baseline="3000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I. Számrendszerek felépítése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124200" y="17526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0,1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4800" y="2362200"/>
            <a:ext cx="3124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3200">
                <a:latin typeface="Tahoma" panose="020B0604030504040204" pitchFamily="34" charset="0"/>
              </a:rPr>
              <a:t>Helyiértékek:</a:t>
            </a:r>
            <a:endParaRPr lang="hu-HU" altLang="hu-HU" sz="3200" baseline="30000">
              <a:latin typeface="Tahoma" panose="020B060403050404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200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…;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4958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2</a:t>
            </a:r>
            <a:r>
              <a:rPr lang="hu-HU" altLang="hu-HU" sz="3200"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181600" y="236220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1</a:t>
            </a:r>
            <a:r>
              <a:rPr lang="hu-HU" altLang="hu-HU" sz="3200"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867400" y="236220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0</a:t>
            </a:r>
            <a:r>
              <a:rPr lang="hu-HU" altLang="hu-HU" sz="3200"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5532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-1</a:t>
            </a:r>
            <a:r>
              <a:rPr lang="hu-HU" altLang="hu-HU" sz="3200"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391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810000" y="23622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3</a:t>
            </a:r>
            <a:r>
              <a:rPr lang="hu-HU" altLang="hu-HU" sz="3200"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04800" y="29718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3200">
                <a:latin typeface="Tahoma" panose="020B0604030504040204" pitchFamily="34" charset="0"/>
              </a:rPr>
              <a:t>Helyiértékek:</a:t>
            </a:r>
            <a:endParaRPr lang="hu-HU" altLang="hu-HU" sz="3200" baseline="30000">
              <a:latin typeface="Tahoma" panose="020B0604030504040204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276600" y="3048000"/>
            <a:ext cx="99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…;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886200" y="3048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8;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4495800" y="3048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4;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5181600" y="3048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2;</a:t>
            </a: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867400" y="3048000"/>
            <a:ext cx="68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1;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477000" y="3048000"/>
            <a:ext cx="99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1/2;</a:t>
            </a: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7391400" y="3048000"/>
            <a:ext cx="99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304800" y="3886200"/>
            <a:ext cx="274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3200">
                <a:latin typeface="Tahoma" panose="020B0604030504040204" pitchFamily="34" charset="0"/>
              </a:rPr>
              <a:t>Pl.:1011,1=</a:t>
            </a:r>
            <a:endParaRPr lang="hu-HU" altLang="hu-HU" sz="3200" baseline="30000">
              <a:latin typeface="Tahoma" panose="020B0604030504040204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743200" y="3886200"/>
            <a:ext cx="114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1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3581400" y="3886200"/>
            <a:ext cx="167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+0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4648200" y="3886200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+1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5791200" y="3886200"/>
            <a:ext cx="167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+1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6934200" y="3886200"/>
            <a:ext cx="1981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+1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2</a:t>
            </a:r>
            <a:r>
              <a:rPr lang="hu-HU" altLang="hu-HU" sz="3200" baseline="30000">
                <a:latin typeface="Tahoma" panose="020B0604030504040204" pitchFamily="34" charset="0"/>
              </a:rPr>
              <a:t>-1</a:t>
            </a:r>
            <a:r>
              <a:rPr lang="hu-HU" altLang="hu-HU" sz="3200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2484438" y="4572000"/>
            <a:ext cx="17065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=1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8 +</a:t>
            </a: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3962400" y="4572000"/>
            <a:ext cx="129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0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4+</a:t>
            </a: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5029200" y="45720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1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2 +</a:t>
            </a: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6172200" y="4572000"/>
            <a:ext cx="1371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1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1 +</a:t>
            </a: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2514600" y="5257800"/>
            <a:ext cx="1981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=11,5</a:t>
            </a:r>
            <a:r>
              <a:rPr lang="hu-HU" altLang="hu-HU" sz="3200" baseline="-25000">
                <a:latin typeface="Tahoma" panose="020B0604030504040204" pitchFamily="34" charset="0"/>
              </a:rPr>
              <a:t>10</a:t>
            </a: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7315200" y="45720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1</a:t>
            </a:r>
            <a:r>
              <a:rPr lang="hu-HU" altLang="hu-HU">
                <a:latin typeface="Tahoma" panose="020B0604030504040204" pitchFamily="34" charset="0"/>
              </a:rPr>
              <a:t>×</a:t>
            </a:r>
            <a:r>
              <a:rPr lang="hu-HU" altLang="hu-HU" sz="3200">
                <a:latin typeface="Tahoma" panose="020B0604030504040204" pitchFamily="34" charset="0"/>
              </a:rPr>
              <a:t>0,5=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 bldLvl="5"/>
      <p:bldP spid="1030" grpId="0"/>
      <p:bldP spid="1031" grpId="0"/>
      <p:bldP spid="1032" grpId="0"/>
      <p:bldP spid="1033" grpId="0"/>
      <p:bldP spid="1034" grpId="0"/>
      <p:bldP spid="1035" grpId="0"/>
      <p:bldP spid="1036" grpId="0"/>
      <p:bldP spid="1037" grpId="0"/>
      <p:bldP spid="1039" grpId="0"/>
      <p:bldP spid="1040" grpId="0"/>
      <p:bldP spid="1041" grpId="0"/>
      <p:bldP spid="1044" grpId="0"/>
      <p:bldP spid="1045" grpId="0"/>
      <p:bldP spid="1046" grpId="0"/>
      <p:bldP spid="1047" grpId="0"/>
      <p:bldP spid="1048" grpId="0"/>
      <p:bldP spid="1049" grpId="0"/>
      <p:bldP spid="1050" grpId="0"/>
      <p:bldP spid="1051" grpId="0"/>
      <p:bldP spid="1052" grpId="0"/>
      <p:bldP spid="1053" grpId="0"/>
      <p:bldP spid="1054" grpId="0"/>
      <p:bldP spid="1055" grpId="0"/>
      <p:bldP spid="1061" grpId="0"/>
      <p:bldP spid="1062" grpId="0"/>
      <p:bldP spid="1063" grpId="0"/>
      <p:bldP spid="1064" grpId="0"/>
      <p:bldP spid="1065" grpId="0"/>
      <p:bldP spid="10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9ECE-A146-47A6-B582-8B63AE6BF9E8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B42-6084-418B-95F5-91FB5CF744F3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07375" cy="990600"/>
          </a:xfrm>
        </p:spPr>
        <p:txBody>
          <a:bodyPr/>
          <a:lstStyle/>
          <a:p>
            <a:r>
              <a:rPr lang="hu-HU" altLang="hu-HU" sz="3200"/>
              <a:t>3. Tizenhatos (hexadecimális) számrendszer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2898775" cy="596900"/>
          </a:xfrm>
        </p:spPr>
        <p:txBody>
          <a:bodyPr/>
          <a:lstStyle/>
          <a:p>
            <a:pPr marL="381000" indent="-381000"/>
            <a:r>
              <a:rPr lang="hu-HU" altLang="hu-HU"/>
              <a:t>Számjegyek: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I. Számrendszerek felépítése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H="1">
            <a:off x="2667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429000" y="38100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191000" y="3733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5562600" y="3810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73914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6172200" y="38100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68580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45070" name="AutoShape 14"/>
          <p:cNvSpPr>
            <a:spLocks/>
          </p:cNvSpPr>
          <p:nvPr/>
        </p:nvSpPr>
        <p:spPr bwMode="auto">
          <a:xfrm rot="16200000">
            <a:off x="2905918" y="3952082"/>
            <a:ext cx="360363" cy="1295400"/>
          </a:xfrm>
          <a:prstGeom prst="leftBrace">
            <a:avLst>
              <a:gd name="adj1" fmla="val 299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4876800" y="3810000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45072" name="AutoShape 16"/>
          <p:cNvSpPr>
            <a:spLocks/>
          </p:cNvSpPr>
          <p:nvPr/>
        </p:nvSpPr>
        <p:spPr bwMode="auto">
          <a:xfrm rot="16200000">
            <a:off x="4429918" y="4028282"/>
            <a:ext cx="360363" cy="1143000"/>
          </a:xfrm>
          <a:prstGeom prst="leftBrace">
            <a:avLst>
              <a:gd name="adj1" fmla="val 264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5073" name="AutoShape 17"/>
          <p:cNvSpPr>
            <a:spLocks/>
          </p:cNvSpPr>
          <p:nvPr/>
        </p:nvSpPr>
        <p:spPr bwMode="auto">
          <a:xfrm rot="16200000">
            <a:off x="5706268" y="4275932"/>
            <a:ext cx="360363" cy="647700"/>
          </a:xfrm>
          <a:prstGeom prst="leftBrace">
            <a:avLst>
              <a:gd name="adj1" fmla="val 149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5074" name="AutoShape 18"/>
          <p:cNvSpPr>
            <a:spLocks/>
          </p:cNvSpPr>
          <p:nvPr/>
        </p:nvSpPr>
        <p:spPr bwMode="auto">
          <a:xfrm rot="16200000">
            <a:off x="7275512" y="3697288"/>
            <a:ext cx="360363" cy="1804988"/>
          </a:xfrm>
          <a:prstGeom prst="leftBrace">
            <a:avLst>
              <a:gd name="adj1" fmla="val 417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4294188" y="1595438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</a:pPr>
            <a:r>
              <a:rPr kumimoji="1" lang="hu-HU" altLang="hu-HU" sz="2000">
                <a:latin typeface="Times New Roman" panose="02020603050405020304" pitchFamily="18" charset="0"/>
              </a:rPr>
              <a:t>10 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294188" y="1811338"/>
            <a:ext cx="647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A,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725988" y="1811338"/>
            <a:ext cx="7207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B,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5157788" y="1811338"/>
            <a:ext cx="647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C,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662613" y="1811338"/>
            <a:ext cx="647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D,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597650" y="1811338"/>
            <a:ext cx="4318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F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165850" y="1811338"/>
            <a:ext cx="6492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E,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4725988" y="159543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</a:pPr>
            <a:r>
              <a:rPr kumimoji="1" lang="hu-HU" altLang="hu-HU" sz="2000"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5662613" y="1595438"/>
            <a:ext cx="50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</a:pPr>
            <a:r>
              <a:rPr kumimoji="1" lang="hu-HU" altLang="hu-HU" sz="2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6165850" y="159543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</a:pPr>
            <a:r>
              <a:rPr kumimoji="1" lang="hu-HU" altLang="hu-HU" sz="2000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5157788" y="159543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</a:pPr>
            <a:r>
              <a:rPr kumimoji="1" lang="hu-HU" altLang="hu-HU" sz="2000">
                <a:latin typeface="Times New Roman" panose="02020603050405020304" pitchFamily="18" charset="0"/>
              </a:rPr>
              <a:t>12 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6597650" y="1595438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</a:pPr>
            <a:r>
              <a:rPr kumimoji="1" lang="hu-HU" altLang="hu-HU" sz="2000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1981200" y="5334000"/>
            <a:ext cx="28781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=2809,6875</a:t>
            </a:r>
            <a:r>
              <a:rPr lang="hu-HU" altLang="hu-HU" baseline="-25000"/>
              <a:t>10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323850" y="2278063"/>
            <a:ext cx="302418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u-HU" altLang="hu-HU"/>
              <a:t>Helyiértékek: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651500" y="2278063"/>
            <a:ext cx="93503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16</a:t>
            </a:r>
            <a:r>
              <a:rPr lang="hu-HU" altLang="hu-HU" baseline="30000"/>
              <a:t>0</a:t>
            </a:r>
            <a:r>
              <a:rPr lang="hu-HU" altLang="hu-HU"/>
              <a:t>;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787900" y="2278063"/>
            <a:ext cx="100806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16</a:t>
            </a:r>
            <a:r>
              <a:rPr lang="hu-HU" altLang="hu-HU" baseline="30000"/>
              <a:t>1</a:t>
            </a:r>
            <a:r>
              <a:rPr lang="hu-HU" altLang="hu-HU"/>
              <a:t>; </a:t>
            </a:r>
          </a:p>
        </p:txBody>
      </p:sp>
      <p:sp>
        <p:nvSpPr>
          <p:cNvPr id="45092" name="Rectangle 36"/>
          <p:cNvSpPr>
            <a:spLocks noChangeArrowheads="1"/>
          </p:cNvSpPr>
          <p:nvPr/>
        </p:nvSpPr>
        <p:spPr bwMode="auto">
          <a:xfrm>
            <a:off x="3924300" y="2278063"/>
            <a:ext cx="10795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16</a:t>
            </a:r>
            <a:r>
              <a:rPr lang="hu-HU" altLang="hu-HU" baseline="30000"/>
              <a:t>2</a:t>
            </a:r>
            <a:r>
              <a:rPr lang="hu-HU" altLang="hu-HU"/>
              <a:t>; </a:t>
            </a:r>
          </a:p>
        </p:txBody>
      </p:sp>
      <p:sp>
        <p:nvSpPr>
          <p:cNvPr id="45093" name="Rectangle 37"/>
          <p:cNvSpPr>
            <a:spLocks noChangeArrowheads="1"/>
          </p:cNvSpPr>
          <p:nvPr/>
        </p:nvSpPr>
        <p:spPr bwMode="auto">
          <a:xfrm>
            <a:off x="3276600" y="2278063"/>
            <a:ext cx="7556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…; </a:t>
            </a:r>
          </a:p>
        </p:txBody>
      </p:sp>
      <p:sp>
        <p:nvSpPr>
          <p:cNvPr id="45094" name="Rectangle 38"/>
          <p:cNvSpPr>
            <a:spLocks noChangeArrowheads="1"/>
          </p:cNvSpPr>
          <p:nvPr/>
        </p:nvSpPr>
        <p:spPr bwMode="auto">
          <a:xfrm>
            <a:off x="6443663" y="2278063"/>
            <a:ext cx="11160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16</a:t>
            </a:r>
            <a:r>
              <a:rPr lang="hu-HU" altLang="hu-HU" baseline="30000"/>
              <a:t>-1</a:t>
            </a:r>
            <a:r>
              <a:rPr lang="hu-HU" altLang="hu-HU"/>
              <a:t>; </a:t>
            </a: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7451725" y="2205038"/>
            <a:ext cx="647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…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323850" y="2781300"/>
            <a:ext cx="30956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u-HU" altLang="hu-HU"/>
              <a:t>Helyiértékek: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1258888" y="404813"/>
            <a:ext cx="9366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 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651500" y="2781300"/>
            <a:ext cx="647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 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4643438" y="2781300"/>
            <a:ext cx="9366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 16;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3851275" y="2781300"/>
            <a:ext cx="10795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256;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6300788" y="2781300"/>
            <a:ext cx="1150937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1/16;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3203575" y="2781300"/>
            <a:ext cx="7556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…; 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451725" y="2779713"/>
            <a:ext cx="647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…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3059113" y="1773238"/>
            <a:ext cx="14414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hu-HU" altLang="hu-HU"/>
              <a:t>0,1..9,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304800" y="33528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hu-HU" altLang="hu-HU"/>
              <a:t>Pl.:AF9,B=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2667000" y="3352800"/>
            <a:ext cx="1544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A</a:t>
            </a:r>
            <a:r>
              <a:rPr lang="hu-HU" altLang="hu-HU" sz="2400"/>
              <a:t>×</a:t>
            </a:r>
            <a:r>
              <a:rPr lang="hu-HU" altLang="hu-HU"/>
              <a:t>16</a:t>
            </a:r>
            <a:r>
              <a:rPr lang="hu-HU" altLang="hu-HU" baseline="30000"/>
              <a:t>2</a:t>
            </a:r>
            <a:r>
              <a:rPr lang="hu-HU" altLang="hu-HU"/>
              <a:t>+</a:t>
            </a:r>
          </a:p>
        </p:txBody>
      </p:sp>
      <p:sp>
        <p:nvSpPr>
          <p:cNvPr id="45109" name="Rectangle 53"/>
          <p:cNvSpPr>
            <a:spLocks noChangeArrowheads="1"/>
          </p:cNvSpPr>
          <p:nvPr/>
        </p:nvSpPr>
        <p:spPr bwMode="auto">
          <a:xfrm>
            <a:off x="4038600" y="3352800"/>
            <a:ext cx="161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F</a:t>
            </a:r>
            <a:r>
              <a:rPr lang="hu-HU" altLang="hu-HU" sz="2400"/>
              <a:t>×</a:t>
            </a:r>
            <a:r>
              <a:rPr lang="hu-HU" altLang="hu-HU"/>
              <a:t>16</a:t>
            </a:r>
            <a:r>
              <a:rPr lang="hu-HU" altLang="hu-HU" baseline="30000"/>
              <a:t>1</a:t>
            </a:r>
            <a:r>
              <a:rPr lang="hu-HU" altLang="hu-HU"/>
              <a:t>+</a:t>
            </a:r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6629400" y="3352800"/>
            <a:ext cx="168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B</a:t>
            </a:r>
            <a:r>
              <a:rPr lang="hu-HU" altLang="hu-HU" sz="2400"/>
              <a:t>×</a:t>
            </a:r>
            <a:r>
              <a:rPr lang="hu-HU" altLang="hu-HU"/>
              <a:t>16</a:t>
            </a:r>
            <a:r>
              <a:rPr lang="hu-HU" altLang="hu-HU" baseline="30000"/>
              <a:t>-1</a:t>
            </a:r>
            <a:r>
              <a:rPr lang="hu-HU" altLang="hu-HU"/>
              <a:t>=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5334000" y="3352800"/>
            <a:ext cx="161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9</a:t>
            </a:r>
            <a:r>
              <a:rPr lang="hu-HU" altLang="hu-HU" sz="2400"/>
              <a:t>×</a:t>
            </a:r>
            <a:r>
              <a:rPr lang="hu-HU" altLang="hu-HU"/>
              <a:t>16</a:t>
            </a:r>
            <a:r>
              <a:rPr lang="hu-HU" altLang="hu-HU" baseline="30000"/>
              <a:t>0</a:t>
            </a:r>
            <a:r>
              <a:rPr lang="hu-HU" altLang="hu-HU"/>
              <a:t>+</a:t>
            </a:r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1979613" y="4038600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=10</a:t>
            </a:r>
            <a:r>
              <a:rPr lang="hu-HU" altLang="hu-HU" sz="2400"/>
              <a:t>×</a:t>
            </a:r>
            <a:r>
              <a:rPr lang="hu-HU" altLang="hu-HU"/>
              <a:t>256+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3925888" y="4038600"/>
            <a:ext cx="1798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15</a:t>
            </a:r>
            <a:r>
              <a:rPr lang="hu-HU" altLang="hu-HU" sz="2400"/>
              <a:t>×</a:t>
            </a:r>
            <a:r>
              <a:rPr lang="hu-HU" altLang="hu-HU"/>
              <a:t>16 +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5486400" y="4038600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9</a:t>
            </a:r>
            <a:r>
              <a:rPr lang="hu-HU" altLang="hu-HU" sz="2400"/>
              <a:t>×</a:t>
            </a:r>
            <a:r>
              <a:rPr lang="hu-HU" altLang="hu-HU"/>
              <a:t>1+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400800" y="40386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11</a:t>
            </a:r>
            <a:r>
              <a:rPr lang="hu-HU" altLang="hu-HU" sz="2400"/>
              <a:t>×</a:t>
            </a:r>
            <a:r>
              <a:rPr lang="hu-HU" altLang="hu-HU"/>
              <a:t>0,0625=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2195513" y="4800600"/>
            <a:ext cx="2071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=2560 +</a:t>
            </a:r>
          </a:p>
        </p:txBody>
      </p:sp>
      <p:sp>
        <p:nvSpPr>
          <p:cNvPr id="45119" name="Rectangle 63"/>
          <p:cNvSpPr>
            <a:spLocks noChangeArrowheads="1"/>
          </p:cNvSpPr>
          <p:nvPr/>
        </p:nvSpPr>
        <p:spPr bwMode="auto">
          <a:xfrm>
            <a:off x="4267200" y="4800600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240  +</a:t>
            </a:r>
          </a:p>
        </p:txBody>
      </p:sp>
      <p:sp>
        <p:nvSpPr>
          <p:cNvPr id="45120" name="Rectangle 64"/>
          <p:cNvSpPr>
            <a:spLocks noChangeArrowheads="1"/>
          </p:cNvSpPr>
          <p:nvPr/>
        </p:nvSpPr>
        <p:spPr bwMode="auto">
          <a:xfrm>
            <a:off x="5715000" y="4800600"/>
            <a:ext cx="1017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9  +</a:t>
            </a:r>
          </a:p>
        </p:txBody>
      </p:sp>
      <p:sp>
        <p:nvSpPr>
          <p:cNvPr id="45121" name="Rectangle 65"/>
          <p:cNvSpPr>
            <a:spLocks noChangeArrowheads="1"/>
          </p:cNvSpPr>
          <p:nvPr/>
        </p:nvSpPr>
        <p:spPr bwMode="auto">
          <a:xfrm>
            <a:off x="6934200" y="4800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2190750" indent="-285750" algn="l"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2609850" indent="-228600" algn="l"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3028950" indent="-228600" algn="l"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3448050" indent="-228600" algn="l"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3905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4362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48196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5276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hu-HU" altLang="hu-HU"/>
              <a:t>0,6875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5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5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5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5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5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5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45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4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4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45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5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4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4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/>
      <p:bldP spid="45075" grpId="0" autoUpdateAnimBg="0"/>
      <p:bldP spid="45077" grpId="0" build="p" autoUpdateAnimBg="0"/>
      <p:bldP spid="45078" grpId="0" build="p" autoUpdateAnimBg="0"/>
      <p:bldP spid="45079" grpId="0" build="p" autoUpdateAnimBg="0"/>
      <p:bldP spid="45080" grpId="0" build="p" autoUpdateAnimBg="0"/>
      <p:bldP spid="45081" grpId="0" build="p" autoUpdateAnimBg="0"/>
      <p:bldP spid="45082" grpId="0" build="p" autoUpdateAnimBg="0"/>
      <p:bldP spid="45083" grpId="0" autoUpdateAnimBg="0"/>
      <p:bldP spid="45084" grpId="0" autoUpdateAnimBg="0"/>
      <p:bldP spid="45085" grpId="0" autoUpdateAnimBg="0"/>
      <p:bldP spid="45086" grpId="0" autoUpdateAnimBg="0"/>
      <p:bldP spid="45087" grpId="0" autoUpdateAnimBg="0"/>
      <p:bldP spid="45088" grpId="0"/>
      <p:bldP spid="45089" grpId="0"/>
      <p:bldP spid="45090" grpId="0"/>
      <p:bldP spid="45091" grpId="0"/>
      <p:bldP spid="45092" grpId="0"/>
      <p:bldP spid="45093" grpId="0"/>
      <p:bldP spid="45094" grpId="0"/>
      <p:bldP spid="45095" grpId="0"/>
      <p:bldP spid="45096" grpId="0"/>
      <p:bldP spid="45098" grpId="0"/>
      <p:bldP spid="45101" grpId="0"/>
      <p:bldP spid="45102" grpId="0"/>
      <p:bldP spid="45103" grpId="0"/>
      <p:bldP spid="45104" grpId="0"/>
      <p:bldP spid="45105" grpId="0"/>
      <p:bldP spid="45106" grpId="0" build="p" autoUpdateAnimBg="0"/>
      <p:bldP spid="45107" grpId="0"/>
      <p:bldP spid="45108" grpId="0"/>
      <p:bldP spid="45109" grpId="0"/>
      <p:bldP spid="45110" grpId="0"/>
      <p:bldP spid="45111" grpId="0"/>
      <p:bldP spid="45112" grpId="0"/>
      <p:bldP spid="45114" grpId="0"/>
      <p:bldP spid="45115" grpId="0"/>
      <p:bldP spid="45116" grpId="0"/>
      <p:bldP spid="45118" grpId="0"/>
      <p:bldP spid="45119" grpId="0"/>
      <p:bldP spid="45120" grpId="0"/>
      <p:bldP spid="45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E0B1-7B86-441B-8EF6-FA3C5F2BDB91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943E-0559-401C-9473-177BC405A341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II. Konverziók számrendszerek között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81400"/>
          </a:xfrm>
        </p:spPr>
        <p:txBody>
          <a:bodyPr/>
          <a:lstStyle/>
          <a:p>
            <a:r>
              <a:rPr lang="hu-HU" altLang="hu-HU"/>
              <a:t>1. Decimális</a:t>
            </a:r>
            <a:r>
              <a:rPr lang="hu-HU" altLang="hu-HU" baseline="-25000"/>
              <a:t>10</a:t>
            </a:r>
            <a:r>
              <a:rPr lang="hu-HU" altLang="hu-HU"/>
              <a:t> =&gt; Bináris</a:t>
            </a:r>
            <a:r>
              <a:rPr lang="hu-HU" altLang="hu-HU" baseline="-25000"/>
              <a:t>2</a:t>
            </a:r>
          </a:p>
          <a:p>
            <a:r>
              <a:rPr lang="hu-HU" altLang="hu-HU"/>
              <a:t>2. Bináris</a:t>
            </a:r>
            <a:r>
              <a:rPr lang="hu-HU" altLang="hu-HU" baseline="-25000"/>
              <a:t>2</a:t>
            </a:r>
            <a:r>
              <a:rPr lang="hu-HU" altLang="hu-HU"/>
              <a:t> =&gt; Decimális</a:t>
            </a:r>
            <a:r>
              <a:rPr lang="hu-HU" altLang="hu-HU" baseline="-25000"/>
              <a:t>10</a:t>
            </a:r>
          </a:p>
          <a:p>
            <a:r>
              <a:rPr lang="hu-HU" altLang="hu-HU"/>
              <a:t>3. Bináris</a:t>
            </a:r>
            <a:r>
              <a:rPr lang="hu-HU" altLang="hu-HU" baseline="-25000"/>
              <a:t>2</a:t>
            </a:r>
            <a:r>
              <a:rPr lang="hu-HU" altLang="hu-HU"/>
              <a:t> =&gt; Hexadecimális</a:t>
            </a:r>
            <a:r>
              <a:rPr lang="hu-HU" altLang="hu-HU" baseline="-25000"/>
              <a:t>16</a:t>
            </a:r>
          </a:p>
          <a:p>
            <a:r>
              <a:rPr lang="hu-HU" altLang="hu-HU"/>
              <a:t>4. Hexadecimális</a:t>
            </a:r>
            <a:r>
              <a:rPr lang="hu-HU" altLang="hu-HU" baseline="-25000"/>
              <a:t>16</a:t>
            </a:r>
            <a:r>
              <a:rPr lang="hu-HU" altLang="hu-HU"/>
              <a:t> =&gt; Bináris</a:t>
            </a:r>
            <a:r>
              <a:rPr lang="hu-HU" altLang="hu-HU" baseline="-25000"/>
              <a:t>2</a:t>
            </a:r>
          </a:p>
          <a:p>
            <a:r>
              <a:rPr lang="hu-HU" altLang="hu-HU"/>
              <a:t>5. Hexadecimális</a:t>
            </a:r>
            <a:r>
              <a:rPr lang="hu-HU" altLang="hu-HU" baseline="-25000"/>
              <a:t>16</a:t>
            </a:r>
            <a:r>
              <a:rPr lang="hu-HU" altLang="hu-HU"/>
              <a:t> =&gt; Decimális</a:t>
            </a:r>
            <a:r>
              <a:rPr lang="hu-HU" altLang="hu-HU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FD54-B018-44BE-AE71-8FE733B202E6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7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5C15-2CFE-425C-BC25-6A9FAEA3E2E6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07375" cy="990600"/>
          </a:xfrm>
        </p:spPr>
        <p:txBody>
          <a:bodyPr/>
          <a:lstStyle/>
          <a:p>
            <a:r>
              <a:rPr lang="hu-HU" altLang="hu-HU"/>
              <a:t>1. Decimális =&gt; Bináris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19200"/>
            <a:ext cx="8610600" cy="457200"/>
          </a:xfrm>
        </p:spPr>
        <p:txBody>
          <a:bodyPr/>
          <a:lstStyle/>
          <a:p>
            <a:pPr marL="381000" indent="-381000"/>
            <a:r>
              <a:rPr lang="hu-HU" altLang="hu-HU" sz="2000"/>
              <a:t>A számnak külön választjuk az egész és a tört részét: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II. Konverziók számrendszerek között</a:t>
            </a:r>
          </a:p>
        </p:txBody>
      </p:sp>
      <p:sp>
        <p:nvSpPr>
          <p:cNvPr id="50579" name="Rectangle 403"/>
          <p:cNvSpPr>
            <a:spLocks noChangeArrowheads="1"/>
          </p:cNvSpPr>
          <p:nvPr/>
        </p:nvSpPr>
        <p:spPr bwMode="auto">
          <a:xfrm>
            <a:off x="3486150" y="1600200"/>
            <a:ext cx="2171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500,8125</a:t>
            </a:r>
            <a:r>
              <a:rPr lang="hu-HU" altLang="hu-HU" sz="3200" baseline="-25000">
                <a:latin typeface="Tahoma" panose="020B0604030504040204" pitchFamily="34" charset="0"/>
              </a:rPr>
              <a:t>10</a:t>
            </a:r>
          </a:p>
        </p:txBody>
      </p:sp>
      <p:sp>
        <p:nvSpPr>
          <p:cNvPr id="50580" name="Rectangle 404"/>
          <p:cNvSpPr>
            <a:spLocks noChangeArrowheads="1"/>
          </p:cNvSpPr>
          <p:nvPr/>
        </p:nvSpPr>
        <p:spPr bwMode="auto">
          <a:xfrm>
            <a:off x="266700" y="21336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2000">
                <a:latin typeface="Tahoma" panose="020B0604030504040204" pitchFamily="34" charset="0"/>
              </a:rPr>
              <a:t>Az  egész résszel maradékos osztást végzünk kettővel:</a:t>
            </a:r>
          </a:p>
        </p:txBody>
      </p:sp>
      <p:sp>
        <p:nvSpPr>
          <p:cNvPr id="50581" name="Line 405"/>
          <p:cNvSpPr>
            <a:spLocks noChangeShapeType="1"/>
          </p:cNvSpPr>
          <p:nvPr/>
        </p:nvSpPr>
        <p:spPr bwMode="auto">
          <a:xfrm>
            <a:off x="43434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0582" name="Rectangle 406"/>
          <p:cNvSpPr>
            <a:spLocks noChangeArrowheads="1"/>
          </p:cNvSpPr>
          <p:nvPr/>
        </p:nvSpPr>
        <p:spPr bwMode="auto">
          <a:xfrm>
            <a:off x="762000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hu-HU" altLang="hu-HU" sz="3200">
              <a:latin typeface="Tahoma" panose="020B0604030504040204" pitchFamily="34" charset="0"/>
            </a:endParaRPr>
          </a:p>
        </p:txBody>
      </p:sp>
      <p:graphicFrame>
        <p:nvGraphicFramePr>
          <p:cNvPr id="50735" name="Group 559"/>
          <p:cNvGraphicFramePr>
            <a:graphicFrameLocks noGrp="1"/>
          </p:cNvGraphicFramePr>
          <p:nvPr/>
        </p:nvGraphicFramePr>
        <p:xfrm>
          <a:off x="762000" y="2743200"/>
          <a:ext cx="1143000" cy="336550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11814989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970919269"/>
                    </a:ext>
                  </a:extLst>
                </a:gridCol>
              </a:tblGrid>
              <a:tr h="2952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712353"/>
                  </a:ext>
                </a:extLst>
              </a:tr>
              <a:tr h="35083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397145"/>
                  </a:ext>
                </a:extLst>
              </a:tr>
              <a:tr h="2952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28780"/>
                  </a:ext>
                </a:extLst>
              </a:tr>
              <a:tr h="2936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203286"/>
                  </a:ext>
                </a:extLst>
              </a:tr>
              <a:tr h="2952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6472605"/>
                  </a:ext>
                </a:extLst>
              </a:tr>
              <a:tr h="2952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883516"/>
                  </a:ext>
                </a:extLst>
              </a:tr>
              <a:tr h="2936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855930"/>
                  </a:ext>
                </a:extLst>
              </a:tr>
              <a:tr h="2952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45773"/>
                  </a:ext>
                </a:extLst>
              </a:tr>
              <a:tr h="2936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99959"/>
                  </a:ext>
                </a:extLst>
              </a:tr>
              <a:tr h="2952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166768"/>
                  </a:ext>
                </a:extLst>
              </a:tr>
            </a:tbl>
          </a:graphicData>
        </a:graphic>
      </p:graphicFrame>
      <p:sp>
        <p:nvSpPr>
          <p:cNvPr id="50736" name="AutoShape 560"/>
          <p:cNvSpPr>
            <a:spLocks noChangeArrowheads="1"/>
          </p:cNvSpPr>
          <p:nvPr/>
        </p:nvSpPr>
        <p:spPr bwMode="auto">
          <a:xfrm>
            <a:off x="1692275" y="3141663"/>
            <a:ext cx="457200" cy="3276600"/>
          </a:xfrm>
          <a:custGeom>
            <a:avLst/>
            <a:gdLst>
              <a:gd name="G0" fmla="+- 14850 0 0"/>
              <a:gd name="G1" fmla="+- 18525 0 0"/>
              <a:gd name="G2" fmla="+- 3071 0 0"/>
              <a:gd name="G3" fmla="*/ 14850 1 2"/>
              <a:gd name="G4" fmla="+- G3 10800 0"/>
              <a:gd name="G5" fmla="+- 21600 14850 18525"/>
              <a:gd name="G6" fmla="+- 18525 3071 0"/>
              <a:gd name="G7" fmla="*/ G6 1 2"/>
              <a:gd name="G8" fmla="*/ 1852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25 1 2"/>
              <a:gd name="G15" fmla="+- G5 0 G4"/>
              <a:gd name="G16" fmla="+- G0 0 G4"/>
              <a:gd name="G17" fmla="*/ G2 G15 G16"/>
              <a:gd name="T0" fmla="*/ 18225 w 21600"/>
              <a:gd name="T1" fmla="*/ 0 h 21600"/>
              <a:gd name="T2" fmla="*/ 14850 w 21600"/>
              <a:gd name="T3" fmla="*/ 3071 h 21600"/>
              <a:gd name="T4" fmla="*/ 0 w 21600"/>
              <a:gd name="T5" fmla="*/ 21250 h 21600"/>
              <a:gd name="T6" fmla="*/ 9263 w 21600"/>
              <a:gd name="T7" fmla="*/ 21600 h 21600"/>
              <a:gd name="T8" fmla="*/ 18525 w 21600"/>
              <a:gd name="T9" fmla="*/ 12590 h 21600"/>
              <a:gd name="T10" fmla="*/ 21600 w 21600"/>
              <a:gd name="T11" fmla="*/ 307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225" y="0"/>
                </a:moveTo>
                <a:lnTo>
                  <a:pt x="14850" y="3071"/>
                </a:lnTo>
                <a:lnTo>
                  <a:pt x="17925" y="3071"/>
                </a:lnTo>
                <a:lnTo>
                  <a:pt x="17925" y="20900"/>
                </a:lnTo>
                <a:lnTo>
                  <a:pt x="0" y="20900"/>
                </a:lnTo>
                <a:lnTo>
                  <a:pt x="0" y="21600"/>
                </a:lnTo>
                <a:lnTo>
                  <a:pt x="18525" y="21600"/>
                </a:lnTo>
                <a:lnTo>
                  <a:pt x="18525" y="3071"/>
                </a:lnTo>
                <a:lnTo>
                  <a:pt x="21600" y="30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0737" name="Rectangle 561"/>
          <p:cNvSpPr>
            <a:spLocks noChangeArrowheads="1"/>
          </p:cNvSpPr>
          <p:nvPr/>
        </p:nvSpPr>
        <p:spPr bwMode="auto">
          <a:xfrm>
            <a:off x="3352800" y="381000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500</a:t>
            </a:r>
            <a:r>
              <a:rPr lang="hu-HU" altLang="hu-HU" sz="3200" baseline="-25000">
                <a:latin typeface="Tahoma" panose="020B0604030504040204" pitchFamily="34" charset="0"/>
              </a:rPr>
              <a:t>10</a:t>
            </a:r>
            <a:r>
              <a:rPr lang="hu-HU" altLang="hu-HU" sz="3200">
                <a:latin typeface="Tahoma" panose="020B0604030504040204" pitchFamily="34" charset="0"/>
              </a:rPr>
              <a:t>=111110100</a:t>
            </a:r>
            <a:r>
              <a:rPr lang="hu-HU" altLang="hu-HU" sz="3200" baseline="-25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50738" name="Rectangle 562"/>
          <p:cNvSpPr>
            <a:spLocks noChangeArrowheads="1"/>
          </p:cNvSpPr>
          <p:nvPr/>
        </p:nvSpPr>
        <p:spPr bwMode="auto">
          <a:xfrm>
            <a:off x="2590800" y="29718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2000">
                <a:latin typeface="Tahoma" panose="020B0604030504040204" pitchFamily="34" charset="0"/>
              </a:rPr>
              <a:t>A maradékokat fordított sorrendben felírjuk:</a:t>
            </a:r>
          </a:p>
        </p:txBody>
      </p:sp>
      <p:sp>
        <p:nvSpPr>
          <p:cNvPr id="50740" name="Rectangle 564"/>
          <p:cNvSpPr>
            <a:spLocks noChangeArrowheads="1"/>
          </p:cNvSpPr>
          <p:nvPr/>
        </p:nvSpPr>
        <p:spPr bwMode="auto">
          <a:xfrm>
            <a:off x="1333500" y="5770563"/>
            <a:ext cx="5715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  <p:sp>
        <p:nvSpPr>
          <p:cNvPr id="50741" name="Rectangle 565"/>
          <p:cNvSpPr>
            <a:spLocks noChangeArrowheads="1"/>
          </p:cNvSpPr>
          <p:nvPr/>
        </p:nvSpPr>
        <p:spPr bwMode="auto">
          <a:xfrm>
            <a:off x="762000" y="5770563"/>
            <a:ext cx="5715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0</a:t>
            </a:r>
          </a:p>
        </p:txBody>
      </p:sp>
      <p:sp>
        <p:nvSpPr>
          <p:cNvPr id="50742" name="Rectangle 566"/>
          <p:cNvSpPr>
            <a:spLocks noChangeArrowheads="1"/>
          </p:cNvSpPr>
          <p:nvPr/>
        </p:nvSpPr>
        <p:spPr bwMode="auto">
          <a:xfrm>
            <a:off x="1333500" y="5435600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  <p:sp>
        <p:nvSpPr>
          <p:cNvPr id="50743" name="Rectangle 567"/>
          <p:cNvSpPr>
            <a:spLocks noChangeArrowheads="1"/>
          </p:cNvSpPr>
          <p:nvPr/>
        </p:nvSpPr>
        <p:spPr bwMode="auto">
          <a:xfrm>
            <a:off x="762000" y="5435600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  <p:sp>
        <p:nvSpPr>
          <p:cNvPr id="50744" name="Rectangle 568"/>
          <p:cNvSpPr>
            <a:spLocks noChangeArrowheads="1"/>
          </p:cNvSpPr>
          <p:nvPr/>
        </p:nvSpPr>
        <p:spPr bwMode="auto">
          <a:xfrm>
            <a:off x="1333500" y="5100638"/>
            <a:ext cx="5715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  <p:sp>
        <p:nvSpPr>
          <p:cNvPr id="50745" name="Rectangle 569"/>
          <p:cNvSpPr>
            <a:spLocks noChangeArrowheads="1"/>
          </p:cNvSpPr>
          <p:nvPr/>
        </p:nvSpPr>
        <p:spPr bwMode="auto">
          <a:xfrm>
            <a:off x="762000" y="5100638"/>
            <a:ext cx="5715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3</a:t>
            </a:r>
          </a:p>
        </p:txBody>
      </p:sp>
      <p:sp>
        <p:nvSpPr>
          <p:cNvPr id="50746" name="Rectangle 570"/>
          <p:cNvSpPr>
            <a:spLocks noChangeArrowheads="1"/>
          </p:cNvSpPr>
          <p:nvPr/>
        </p:nvSpPr>
        <p:spPr bwMode="auto">
          <a:xfrm>
            <a:off x="1333500" y="4765675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  <p:sp>
        <p:nvSpPr>
          <p:cNvPr id="50747" name="Rectangle 571"/>
          <p:cNvSpPr>
            <a:spLocks noChangeArrowheads="1"/>
          </p:cNvSpPr>
          <p:nvPr/>
        </p:nvSpPr>
        <p:spPr bwMode="auto">
          <a:xfrm>
            <a:off x="762000" y="4765675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7</a:t>
            </a:r>
          </a:p>
        </p:txBody>
      </p:sp>
      <p:sp>
        <p:nvSpPr>
          <p:cNvPr id="50748" name="Rectangle 572"/>
          <p:cNvSpPr>
            <a:spLocks noChangeArrowheads="1"/>
          </p:cNvSpPr>
          <p:nvPr/>
        </p:nvSpPr>
        <p:spPr bwMode="auto">
          <a:xfrm>
            <a:off x="1333500" y="4430713"/>
            <a:ext cx="5715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  <p:sp>
        <p:nvSpPr>
          <p:cNvPr id="50749" name="Rectangle 573"/>
          <p:cNvSpPr>
            <a:spLocks noChangeArrowheads="1"/>
          </p:cNvSpPr>
          <p:nvPr/>
        </p:nvSpPr>
        <p:spPr bwMode="auto">
          <a:xfrm>
            <a:off x="762000" y="4430713"/>
            <a:ext cx="5715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15</a:t>
            </a:r>
          </a:p>
        </p:txBody>
      </p:sp>
      <p:sp>
        <p:nvSpPr>
          <p:cNvPr id="50750" name="Rectangle 574"/>
          <p:cNvSpPr>
            <a:spLocks noChangeArrowheads="1"/>
          </p:cNvSpPr>
          <p:nvPr/>
        </p:nvSpPr>
        <p:spPr bwMode="auto">
          <a:xfrm>
            <a:off x="1333500" y="4095750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0</a:t>
            </a:r>
          </a:p>
        </p:txBody>
      </p:sp>
      <p:sp>
        <p:nvSpPr>
          <p:cNvPr id="50751" name="Rectangle 575"/>
          <p:cNvSpPr>
            <a:spLocks noChangeArrowheads="1"/>
          </p:cNvSpPr>
          <p:nvPr/>
        </p:nvSpPr>
        <p:spPr bwMode="auto">
          <a:xfrm>
            <a:off x="762000" y="4095750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31</a:t>
            </a:r>
          </a:p>
        </p:txBody>
      </p:sp>
      <p:sp>
        <p:nvSpPr>
          <p:cNvPr id="50752" name="Rectangle 576"/>
          <p:cNvSpPr>
            <a:spLocks noChangeArrowheads="1"/>
          </p:cNvSpPr>
          <p:nvPr/>
        </p:nvSpPr>
        <p:spPr bwMode="auto">
          <a:xfrm>
            <a:off x="1333500" y="3760788"/>
            <a:ext cx="5715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  <p:sp>
        <p:nvSpPr>
          <p:cNvPr id="50753" name="Rectangle 577"/>
          <p:cNvSpPr>
            <a:spLocks noChangeArrowheads="1"/>
          </p:cNvSpPr>
          <p:nvPr/>
        </p:nvSpPr>
        <p:spPr bwMode="auto">
          <a:xfrm>
            <a:off x="762000" y="3760788"/>
            <a:ext cx="5715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62</a:t>
            </a:r>
          </a:p>
        </p:txBody>
      </p:sp>
      <p:sp>
        <p:nvSpPr>
          <p:cNvPr id="50754" name="Rectangle 578"/>
          <p:cNvSpPr>
            <a:spLocks noChangeArrowheads="1"/>
          </p:cNvSpPr>
          <p:nvPr/>
        </p:nvSpPr>
        <p:spPr bwMode="auto">
          <a:xfrm>
            <a:off x="1333500" y="3425825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0</a:t>
            </a:r>
          </a:p>
        </p:txBody>
      </p:sp>
      <p:sp>
        <p:nvSpPr>
          <p:cNvPr id="50755" name="Rectangle 579"/>
          <p:cNvSpPr>
            <a:spLocks noChangeArrowheads="1"/>
          </p:cNvSpPr>
          <p:nvPr/>
        </p:nvSpPr>
        <p:spPr bwMode="auto">
          <a:xfrm>
            <a:off x="762000" y="3425825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125</a:t>
            </a:r>
          </a:p>
        </p:txBody>
      </p:sp>
      <p:sp>
        <p:nvSpPr>
          <p:cNvPr id="50756" name="Rectangle 580"/>
          <p:cNvSpPr>
            <a:spLocks noChangeArrowheads="1"/>
          </p:cNvSpPr>
          <p:nvPr/>
        </p:nvSpPr>
        <p:spPr bwMode="auto">
          <a:xfrm>
            <a:off x="1333500" y="3074988"/>
            <a:ext cx="5715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0</a:t>
            </a:r>
          </a:p>
        </p:txBody>
      </p:sp>
      <p:sp>
        <p:nvSpPr>
          <p:cNvPr id="50757" name="Rectangle 581"/>
          <p:cNvSpPr>
            <a:spLocks noChangeArrowheads="1"/>
          </p:cNvSpPr>
          <p:nvPr/>
        </p:nvSpPr>
        <p:spPr bwMode="auto">
          <a:xfrm>
            <a:off x="762000" y="3074988"/>
            <a:ext cx="5715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250</a:t>
            </a:r>
          </a:p>
        </p:txBody>
      </p:sp>
      <p:sp>
        <p:nvSpPr>
          <p:cNvPr id="50758" name="Rectangle 582"/>
          <p:cNvSpPr>
            <a:spLocks noChangeArrowheads="1"/>
          </p:cNvSpPr>
          <p:nvPr/>
        </p:nvSpPr>
        <p:spPr bwMode="auto">
          <a:xfrm>
            <a:off x="1333500" y="2740025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/2</a:t>
            </a:r>
          </a:p>
        </p:txBody>
      </p:sp>
      <p:sp>
        <p:nvSpPr>
          <p:cNvPr id="50759" name="Rectangle 583"/>
          <p:cNvSpPr>
            <a:spLocks noChangeArrowheads="1"/>
          </p:cNvSpPr>
          <p:nvPr/>
        </p:nvSpPr>
        <p:spPr bwMode="auto">
          <a:xfrm>
            <a:off x="762000" y="2740025"/>
            <a:ext cx="571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500</a:t>
            </a:r>
          </a:p>
        </p:txBody>
      </p:sp>
      <p:sp>
        <p:nvSpPr>
          <p:cNvPr id="50776" name="AutoShape 600"/>
          <p:cNvSpPr>
            <a:spLocks noChangeArrowheads="1"/>
          </p:cNvSpPr>
          <p:nvPr/>
        </p:nvSpPr>
        <p:spPr bwMode="auto">
          <a:xfrm>
            <a:off x="900113" y="5734050"/>
            <a:ext cx="504825" cy="431800"/>
          </a:xfrm>
          <a:custGeom>
            <a:avLst/>
            <a:gdLst>
              <a:gd name="G0" fmla="+- 2379 0 0"/>
              <a:gd name="G1" fmla="+- 21600 0 2379"/>
              <a:gd name="G2" fmla="+- 21600 0 2379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79" y="10800"/>
                </a:moveTo>
                <a:cubicBezTo>
                  <a:pt x="2379" y="15451"/>
                  <a:pt x="6149" y="19221"/>
                  <a:pt x="10800" y="19221"/>
                </a:cubicBezTo>
                <a:cubicBezTo>
                  <a:pt x="15451" y="19221"/>
                  <a:pt x="19221" y="15451"/>
                  <a:pt x="19221" y="10800"/>
                </a:cubicBezTo>
                <a:cubicBezTo>
                  <a:pt x="19221" y="6149"/>
                  <a:pt x="15451" y="2379"/>
                  <a:pt x="10800" y="2379"/>
                </a:cubicBezTo>
                <a:cubicBezTo>
                  <a:pt x="6149" y="2379"/>
                  <a:pt x="2379" y="6149"/>
                  <a:pt x="2379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0777" name="Line 601"/>
          <p:cNvSpPr>
            <a:spLocks noChangeShapeType="1"/>
          </p:cNvSpPr>
          <p:nvPr/>
        </p:nvSpPr>
        <p:spPr bwMode="auto">
          <a:xfrm flipV="1">
            <a:off x="1331913" y="5949950"/>
            <a:ext cx="13684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0778" name="Rectangle 602"/>
          <p:cNvSpPr>
            <a:spLocks noChangeArrowheads="1"/>
          </p:cNvSpPr>
          <p:nvPr/>
        </p:nvSpPr>
        <p:spPr bwMode="auto">
          <a:xfrm>
            <a:off x="2700338" y="5516563"/>
            <a:ext cx="5616575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2000">
                <a:latin typeface="Tahoma" panose="020B0604030504040204" pitchFamily="34" charset="0"/>
              </a:rPr>
              <a:t>Az osztást addig végezzük amíg 0 nem kapunk eredménynek!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0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0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0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0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0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0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0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8" dur="1000"/>
                                        <p:tgtEl>
                                          <p:spTgt spid="5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5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0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0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5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0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0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build="p" bldLvl="5" autoUpdateAnimBg="0"/>
      <p:bldP spid="50579" grpId="0" build="p" bldLvl="5" autoUpdateAnimBg="0"/>
      <p:bldP spid="50580" grpId="0" build="p" bldLvl="5" autoUpdateAnimBg="0"/>
      <p:bldP spid="50582" grpId="0"/>
      <p:bldP spid="50737" grpId="0" build="p"/>
      <p:bldP spid="50738" grpId="0"/>
      <p:bldP spid="50740" grpId="0"/>
      <p:bldP spid="50741" grpId="0"/>
      <p:bldP spid="50742" grpId="0"/>
      <p:bldP spid="50743" grpId="0"/>
      <p:bldP spid="50744" grpId="0"/>
      <p:bldP spid="50745" grpId="0"/>
      <p:bldP spid="50746" grpId="0"/>
      <p:bldP spid="50747" grpId="0"/>
      <p:bldP spid="50748" grpId="0"/>
      <p:bldP spid="50749" grpId="0"/>
      <p:bldP spid="50750" grpId="0"/>
      <p:bldP spid="50751" grpId="0"/>
      <p:bldP spid="50752" grpId="0"/>
      <p:bldP spid="50753" grpId="0"/>
      <p:bldP spid="50754" grpId="0"/>
      <p:bldP spid="50755" grpId="0"/>
      <p:bldP spid="50756" grpId="0"/>
      <p:bldP spid="50757" grpId="0"/>
      <p:bldP spid="50758" grpId="0"/>
      <p:bldP spid="50759" grpId="0"/>
      <p:bldP spid="5077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13E9-C8DB-48EF-8B1D-C0412C3AE734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4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723E-A751-414D-B3B0-F04B65082778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53294" name="AutoShape 46"/>
          <p:cNvSpPr>
            <a:spLocks noChangeArrowheads="1"/>
          </p:cNvSpPr>
          <p:nvPr/>
        </p:nvSpPr>
        <p:spPr bwMode="auto">
          <a:xfrm flipH="1" flipV="1">
            <a:off x="468313" y="2565400"/>
            <a:ext cx="203200" cy="1295400"/>
          </a:xfrm>
          <a:custGeom>
            <a:avLst/>
            <a:gdLst>
              <a:gd name="G0" fmla="+- 14699 0 0"/>
              <a:gd name="G1" fmla="+- 18525 0 0"/>
              <a:gd name="G2" fmla="+- 3071 0 0"/>
              <a:gd name="G3" fmla="*/ 14699 1 2"/>
              <a:gd name="G4" fmla="+- G3 10800 0"/>
              <a:gd name="G5" fmla="+- 21600 14699 18525"/>
              <a:gd name="G6" fmla="+- 18525 3071 0"/>
              <a:gd name="G7" fmla="*/ G6 1 2"/>
              <a:gd name="G8" fmla="*/ 1852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25 1 2"/>
              <a:gd name="G15" fmla="+- G5 0 G4"/>
              <a:gd name="G16" fmla="+- G0 0 G4"/>
              <a:gd name="G17" fmla="*/ G2 G15 G16"/>
              <a:gd name="T0" fmla="*/ 18150 w 21600"/>
              <a:gd name="T1" fmla="*/ 0 h 21600"/>
              <a:gd name="T2" fmla="*/ 14699 w 21600"/>
              <a:gd name="T3" fmla="*/ 3071 h 21600"/>
              <a:gd name="T4" fmla="*/ 0 w 21600"/>
              <a:gd name="T5" fmla="*/ 21163 h 21600"/>
              <a:gd name="T6" fmla="*/ 9263 w 21600"/>
              <a:gd name="T7" fmla="*/ 21600 h 21600"/>
              <a:gd name="T8" fmla="*/ 18525 w 21600"/>
              <a:gd name="T9" fmla="*/ 12590 h 21600"/>
              <a:gd name="T10" fmla="*/ 21600 w 21600"/>
              <a:gd name="T11" fmla="*/ 307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150" y="0"/>
                </a:moveTo>
                <a:lnTo>
                  <a:pt x="14699" y="3071"/>
                </a:lnTo>
                <a:lnTo>
                  <a:pt x="17774" y="3071"/>
                </a:lnTo>
                <a:lnTo>
                  <a:pt x="17774" y="20724"/>
                </a:lnTo>
                <a:lnTo>
                  <a:pt x="0" y="20724"/>
                </a:lnTo>
                <a:lnTo>
                  <a:pt x="0" y="21600"/>
                </a:lnTo>
                <a:lnTo>
                  <a:pt x="18525" y="21600"/>
                </a:lnTo>
                <a:lnTo>
                  <a:pt x="18525" y="3071"/>
                </a:lnTo>
                <a:lnTo>
                  <a:pt x="21600" y="30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07375" cy="990600"/>
          </a:xfrm>
        </p:spPr>
        <p:txBody>
          <a:bodyPr/>
          <a:lstStyle/>
          <a:p>
            <a:r>
              <a:rPr lang="hu-HU" altLang="hu-HU"/>
              <a:t>1. Decimális =&gt; Bináris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828800" y="3810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</a:pPr>
            <a:r>
              <a:rPr lang="hu-HU" altLang="hu-HU" sz="2000">
                <a:solidFill>
                  <a:schemeClr val="tx2"/>
                </a:solidFill>
              </a:rPr>
              <a:t>II. Konverziók számrendszerek között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66700" y="1295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2000">
                <a:latin typeface="Tahoma" panose="020B0604030504040204" pitchFamily="34" charset="0"/>
              </a:rPr>
              <a:t>A tört részt kettővel megszorozzuk, majd a kapott szám törtrészét szintén és így tovább: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762000" y="230663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hu-HU" altLang="hu-HU" sz="3200">
              <a:latin typeface="Tahoma" panose="020B0604030504040204" pitchFamily="34" charset="0"/>
            </a:endParaRPr>
          </a:p>
        </p:txBody>
      </p:sp>
      <p:graphicFrame>
        <p:nvGraphicFramePr>
          <p:cNvPr id="53304" name="Group 56"/>
          <p:cNvGraphicFramePr>
            <a:graphicFrameLocks noGrp="1"/>
          </p:cNvGraphicFramePr>
          <p:nvPr/>
        </p:nvGraphicFramePr>
        <p:xfrm>
          <a:off x="762000" y="2222500"/>
          <a:ext cx="1373188" cy="1690688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389195654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112733987"/>
                    </a:ext>
                  </a:extLst>
                </a:gridCol>
              </a:tblGrid>
              <a:tr h="2952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070910"/>
                  </a:ext>
                </a:extLst>
              </a:tr>
              <a:tr h="35083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235079"/>
                  </a:ext>
                </a:extLst>
              </a:tr>
              <a:tr h="2952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931604"/>
                  </a:ext>
                </a:extLst>
              </a:tr>
              <a:tr h="2936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969790"/>
                  </a:ext>
                </a:extLst>
              </a:tr>
              <a:tr h="2825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algn="l"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algn="l"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hu-HU" alt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203805"/>
                  </a:ext>
                </a:extLst>
              </a:tr>
            </a:tbl>
          </a:graphicData>
        </a:graphic>
      </p:graphicFrame>
      <p:sp>
        <p:nvSpPr>
          <p:cNvPr id="53295" name="Rectangle 47"/>
          <p:cNvSpPr>
            <a:spLocks noChangeArrowheads="1"/>
          </p:cNvSpPr>
          <p:nvPr/>
        </p:nvSpPr>
        <p:spPr bwMode="auto">
          <a:xfrm>
            <a:off x="3348038" y="4437063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0,8125</a:t>
            </a:r>
            <a:r>
              <a:rPr lang="hu-HU" altLang="hu-HU" sz="3200" baseline="-25000">
                <a:latin typeface="Tahoma" panose="020B0604030504040204" pitchFamily="34" charset="0"/>
              </a:rPr>
              <a:t>10</a:t>
            </a:r>
            <a:r>
              <a:rPr lang="hu-HU" altLang="hu-HU" sz="3200">
                <a:latin typeface="Tahoma" panose="020B0604030504040204" pitchFamily="34" charset="0"/>
              </a:rPr>
              <a:t>=0,1101</a:t>
            </a:r>
            <a:r>
              <a:rPr lang="hu-HU" altLang="hu-HU" sz="3200" baseline="-25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539750" y="4005263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2000">
                <a:latin typeface="Tahoma" panose="020B0604030504040204" pitchFamily="34" charset="0"/>
              </a:rPr>
              <a:t>Az eredmények egész részét eredeti sorrendben felírjuk:</a:t>
            </a:r>
          </a:p>
        </p:txBody>
      </p:sp>
      <p:sp>
        <p:nvSpPr>
          <p:cNvPr id="53302" name="Rectangle 54"/>
          <p:cNvSpPr>
            <a:spLocks noChangeArrowheads="1"/>
          </p:cNvSpPr>
          <p:nvPr/>
        </p:nvSpPr>
        <p:spPr bwMode="auto">
          <a:xfrm>
            <a:off x="1258888" y="5157788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2000">
                <a:latin typeface="Tahoma" panose="020B0604030504040204" pitchFamily="34" charset="0"/>
              </a:rPr>
              <a:t>A két eredményt egyesítve:</a:t>
            </a:r>
          </a:p>
        </p:txBody>
      </p:sp>
      <p:sp>
        <p:nvSpPr>
          <p:cNvPr id="53303" name="Rectangle 55"/>
          <p:cNvSpPr>
            <a:spLocks noChangeArrowheads="1"/>
          </p:cNvSpPr>
          <p:nvPr/>
        </p:nvSpPr>
        <p:spPr bwMode="auto">
          <a:xfrm>
            <a:off x="1476375" y="5734050"/>
            <a:ext cx="647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hu-HU" altLang="hu-HU" sz="3200">
                <a:latin typeface="Tahoma" panose="020B0604030504040204" pitchFamily="34" charset="0"/>
              </a:rPr>
              <a:t>500,8125</a:t>
            </a:r>
            <a:r>
              <a:rPr lang="hu-HU" altLang="hu-HU" sz="3200" baseline="-25000">
                <a:latin typeface="Tahoma" panose="020B0604030504040204" pitchFamily="34" charset="0"/>
              </a:rPr>
              <a:t>10</a:t>
            </a:r>
            <a:r>
              <a:rPr lang="hu-HU" altLang="hu-HU" sz="3200">
                <a:latin typeface="Tahoma" panose="020B0604030504040204" pitchFamily="34" charset="0"/>
              </a:rPr>
              <a:t>=111110100,1101</a:t>
            </a:r>
            <a:r>
              <a:rPr lang="hu-HU" altLang="hu-HU" sz="3200" baseline="-25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53307" name="Rectangle 59"/>
          <p:cNvSpPr>
            <a:spLocks noChangeArrowheads="1"/>
          </p:cNvSpPr>
          <p:nvPr/>
        </p:nvSpPr>
        <p:spPr bwMode="auto">
          <a:xfrm>
            <a:off x="746125" y="3573463"/>
            <a:ext cx="801688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1,0000</a:t>
            </a:r>
          </a:p>
        </p:txBody>
      </p:sp>
      <p:sp>
        <p:nvSpPr>
          <p:cNvPr id="53309" name="Rectangle 61"/>
          <p:cNvSpPr>
            <a:spLocks noChangeArrowheads="1"/>
          </p:cNvSpPr>
          <p:nvPr/>
        </p:nvSpPr>
        <p:spPr bwMode="auto">
          <a:xfrm>
            <a:off x="746125" y="3238500"/>
            <a:ext cx="801688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0,5000</a:t>
            </a:r>
          </a:p>
        </p:txBody>
      </p:sp>
      <p:sp>
        <p:nvSpPr>
          <p:cNvPr id="53311" name="Rectangle 63"/>
          <p:cNvSpPr>
            <a:spLocks noChangeArrowheads="1"/>
          </p:cNvSpPr>
          <p:nvPr/>
        </p:nvSpPr>
        <p:spPr bwMode="auto">
          <a:xfrm>
            <a:off x="746125" y="2903538"/>
            <a:ext cx="801688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1,2500</a:t>
            </a:r>
          </a:p>
        </p:txBody>
      </p:sp>
      <p:sp>
        <p:nvSpPr>
          <p:cNvPr id="53313" name="Rectangle 65"/>
          <p:cNvSpPr>
            <a:spLocks noChangeArrowheads="1"/>
          </p:cNvSpPr>
          <p:nvPr/>
        </p:nvSpPr>
        <p:spPr bwMode="auto">
          <a:xfrm>
            <a:off x="746125" y="2579688"/>
            <a:ext cx="8016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1,6250</a:t>
            </a:r>
          </a:p>
        </p:txBody>
      </p:sp>
      <p:sp>
        <p:nvSpPr>
          <p:cNvPr id="53314" name="Rectangle 66"/>
          <p:cNvSpPr>
            <a:spLocks noChangeArrowheads="1"/>
          </p:cNvSpPr>
          <p:nvPr/>
        </p:nvSpPr>
        <p:spPr bwMode="auto">
          <a:xfrm>
            <a:off x="1547813" y="2217738"/>
            <a:ext cx="5715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*2</a:t>
            </a:r>
          </a:p>
        </p:txBody>
      </p:sp>
      <p:sp>
        <p:nvSpPr>
          <p:cNvPr id="53315" name="Rectangle 67"/>
          <p:cNvSpPr>
            <a:spLocks noChangeArrowheads="1"/>
          </p:cNvSpPr>
          <p:nvPr/>
        </p:nvSpPr>
        <p:spPr bwMode="auto">
          <a:xfrm>
            <a:off x="746125" y="2217738"/>
            <a:ext cx="801688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0,8125</a:t>
            </a:r>
          </a:p>
        </p:txBody>
      </p:sp>
      <p:sp>
        <p:nvSpPr>
          <p:cNvPr id="53327" name="AutoShape 79"/>
          <p:cNvSpPr>
            <a:spLocks noChangeArrowheads="1"/>
          </p:cNvSpPr>
          <p:nvPr/>
        </p:nvSpPr>
        <p:spPr bwMode="auto">
          <a:xfrm>
            <a:off x="900113" y="3500438"/>
            <a:ext cx="647700" cy="431800"/>
          </a:xfrm>
          <a:custGeom>
            <a:avLst/>
            <a:gdLst>
              <a:gd name="G0" fmla="+- 2379 0 0"/>
              <a:gd name="G1" fmla="+- 21600 0 2379"/>
              <a:gd name="G2" fmla="+- 21600 0 2379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79" y="10800"/>
                </a:moveTo>
                <a:cubicBezTo>
                  <a:pt x="2379" y="15451"/>
                  <a:pt x="6149" y="19221"/>
                  <a:pt x="10800" y="19221"/>
                </a:cubicBezTo>
                <a:cubicBezTo>
                  <a:pt x="15451" y="19221"/>
                  <a:pt x="19221" y="15451"/>
                  <a:pt x="19221" y="10800"/>
                </a:cubicBezTo>
                <a:cubicBezTo>
                  <a:pt x="19221" y="6149"/>
                  <a:pt x="15451" y="2379"/>
                  <a:pt x="10800" y="2379"/>
                </a:cubicBezTo>
                <a:cubicBezTo>
                  <a:pt x="6149" y="2379"/>
                  <a:pt x="2379" y="6149"/>
                  <a:pt x="2379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3328" name="Line 80"/>
          <p:cNvSpPr>
            <a:spLocks noChangeShapeType="1"/>
          </p:cNvSpPr>
          <p:nvPr/>
        </p:nvSpPr>
        <p:spPr bwMode="auto">
          <a:xfrm flipV="1">
            <a:off x="1547813" y="2781300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hu-HU"/>
          </a:p>
        </p:txBody>
      </p:sp>
      <p:sp>
        <p:nvSpPr>
          <p:cNvPr id="53329" name="Rectangle 81"/>
          <p:cNvSpPr>
            <a:spLocks noChangeArrowheads="1"/>
          </p:cNvSpPr>
          <p:nvPr/>
        </p:nvSpPr>
        <p:spPr bwMode="auto">
          <a:xfrm>
            <a:off x="2411413" y="2276475"/>
            <a:ext cx="60483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907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098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289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4480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5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62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819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76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hu-HU" altLang="hu-HU" sz="2000">
                <a:latin typeface="Tahoma" panose="020B0604030504040204" pitchFamily="34" charset="0"/>
              </a:rPr>
              <a:t>A szorzást addig végezzük amíg 0 nem lesz a törtrész, vagy a kívánt pontosságot el nem értük!</a:t>
            </a:r>
          </a:p>
        </p:txBody>
      </p:sp>
      <p:sp>
        <p:nvSpPr>
          <p:cNvPr id="53331" name="Rectangle 83"/>
          <p:cNvSpPr>
            <a:spLocks noChangeArrowheads="1"/>
          </p:cNvSpPr>
          <p:nvPr/>
        </p:nvSpPr>
        <p:spPr bwMode="auto">
          <a:xfrm>
            <a:off x="1547813" y="290353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  <p:sp>
        <p:nvSpPr>
          <p:cNvPr id="53333" name="Rectangle 85"/>
          <p:cNvSpPr>
            <a:spLocks noChangeArrowheads="1"/>
          </p:cNvSpPr>
          <p:nvPr/>
        </p:nvSpPr>
        <p:spPr bwMode="auto">
          <a:xfrm>
            <a:off x="1547813" y="2579688"/>
            <a:ext cx="5762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  <p:sp>
        <p:nvSpPr>
          <p:cNvPr id="53334" name="Rectangle 86"/>
          <p:cNvSpPr>
            <a:spLocks noChangeArrowheads="1"/>
          </p:cNvSpPr>
          <p:nvPr/>
        </p:nvSpPr>
        <p:spPr bwMode="auto">
          <a:xfrm>
            <a:off x="1547813" y="3238500"/>
            <a:ext cx="5762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0</a:t>
            </a:r>
          </a:p>
        </p:txBody>
      </p:sp>
      <p:sp>
        <p:nvSpPr>
          <p:cNvPr id="53335" name="Rectangle 87"/>
          <p:cNvSpPr>
            <a:spLocks noChangeArrowheads="1"/>
          </p:cNvSpPr>
          <p:nvPr/>
        </p:nvSpPr>
        <p:spPr bwMode="auto">
          <a:xfrm>
            <a:off x="1547813" y="3573463"/>
            <a:ext cx="5762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algn="l"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algn="l"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algn="l"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algn="l"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FontTx/>
              <a:buNone/>
            </a:pPr>
            <a:r>
              <a:rPr lang="hu-HU" altLang="hu-HU" sz="16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3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3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3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1000"/>
                                        <p:tgtEl>
                                          <p:spTgt spid="5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3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3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3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4" grpId="0" build="p" bldLvl="5" autoUpdateAnimBg="0"/>
      <p:bldP spid="53295" grpId="0"/>
      <p:bldP spid="53296" grpId="0"/>
      <p:bldP spid="53302" grpId="0"/>
      <p:bldP spid="53303" grpId="0"/>
      <p:bldP spid="53307" grpId="0"/>
      <p:bldP spid="53309" grpId="0"/>
      <p:bldP spid="53311" grpId="0"/>
      <p:bldP spid="53313" grpId="0"/>
      <p:bldP spid="53314" grpId="0"/>
      <p:bldP spid="53315" grpId="0"/>
      <p:bldP spid="53329" grpId="0" build="p" bldLvl="5" autoUpdateAnimBg="0"/>
      <p:bldP spid="53331" grpId="0"/>
      <p:bldP spid="53333" grpId="0"/>
      <p:bldP spid="53334" grpId="0"/>
      <p:bldP spid="53335" grpId="0"/>
    </p:bldLst>
  </p:timing>
</p:sld>
</file>

<file path=ppt/theme/theme1.xml><?xml version="1.0" encoding="utf-8"?>
<a:theme xmlns:a="http://schemas.openxmlformats.org/drawingml/2006/main" name="Neon">
  <a:themeElements>
    <a:clrScheme name="Neon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altLang="hu-H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altLang="hu-H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Neon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Designs\Neon.pot</Template>
  <TotalTime>1067</TotalTime>
  <Words>915</Words>
  <Application>Microsoft Office PowerPoint</Application>
  <PresentationFormat>Diavetítés a képernyőre (4:3 oldalarány)</PresentationFormat>
  <Paragraphs>412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2" baseType="lpstr">
      <vt:lpstr>Arial</vt:lpstr>
      <vt:lpstr>Tahoma</vt:lpstr>
      <vt:lpstr>Times New Roman</vt:lpstr>
      <vt:lpstr>Neon</vt:lpstr>
      <vt:lpstr>Számrendszerek</vt:lpstr>
      <vt:lpstr>Több számrendszer használata</vt:lpstr>
      <vt:lpstr>I. Számrendszerek felépítése</vt:lpstr>
      <vt:lpstr>1. Tízes (decimális) számrendszer</vt:lpstr>
      <vt:lpstr>2. Kettes (bináris) számrendszer</vt:lpstr>
      <vt:lpstr>3. Tizenhatos (hexadecimális) számrendszer</vt:lpstr>
      <vt:lpstr>II. Konverziók számrendszerek között</vt:lpstr>
      <vt:lpstr>1. Decimális =&gt; Bináris</vt:lpstr>
      <vt:lpstr>1. Decimális =&gt; Bináris</vt:lpstr>
      <vt:lpstr>2. Bináris =&gt; Decimális</vt:lpstr>
      <vt:lpstr>3. Bináris =&gt; Hexadecimális</vt:lpstr>
      <vt:lpstr>3. Bináris =&gt; Hexadecimális</vt:lpstr>
      <vt:lpstr>4. Hexadecimális =&gt; Bináris</vt:lpstr>
      <vt:lpstr>5. Hexadecimális =&gt; Decimális</vt:lpstr>
      <vt:lpstr>III. Gyakorlás</vt:lpstr>
      <vt:lpstr>1. Töltsük ki a táblázatot!</vt:lpstr>
      <vt:lpstr>2. Töltsük ki a táblázatot!</vt:lpstr>
      <vt:lpstr>Vége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Számrendszerek</dc:title>
  <dc:creator>Kecskeméti Tibor</dc:creator>
  <cp:lastModifiedBy>Tibor Kecskeméti</cp:lastModifiedBy>
  <cp:revision>36</cp:revision>
  <cp:lastPrinted>1601-01-01T00:00:00Z</cp:lastPrinted>
  <dcterms:created xsi:type="dcterms:W3CDTF">2005-10-04T10:31:27Z</dcterms:created>
  <dcterms:modified xsi:type="dcterms:W3CDTF">2020-02-10T09:33:43Z</dcterms:modified>
</cp:coreProperties>
</file>