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9" r:id="rId9"/>
    <p:sldId id="270" r:id="rId10"/>
    <p:sldId id="265" r:id="rId11"/>
    <p:sldId id="271" r:id="rId12"/>
    <p:sldId id="272" r:id="rId13"/>
    <p:sldId id="266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8DE"/>
    <a:srgbClr val="004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221B58-EA65-4C04-9118-CA24F6BF9505}" type="datetimeFigureOut">
              <a:rPr lang="hu-HU"/>
              <a:pPr>
                <a:defRPr/>
              </a:pPr>
              <a:t>2020. 02. 10.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9193E6A-FA98-4D1C-B5E2-62A6CE514B3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287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defRPr>
                <a:solidFill>
                  <a:srgbClr val="0041A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1430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0" indent="0" algn="ctr">
              <a:buNone/>
              <a:defRPr>
                <a:solidFill>
                  <a:srgbClr val="0F98D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572250"/>
            <a:ext cx="2895600" cy="285750"/>
          </a:xfrm>
        </p:spPr>
        <p:txBody>
          <a:bodyPr/>
          <a:lstStyle>
            <a:lvl1pPr algn="ctr">
              <a:defRPr b="1" spc="1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/>
              <a:t>Szakképzési Portál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9BC84104-8A14-4E9C-919C-B1FA6E938D6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36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8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965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hu-HU" sz="4400" kern="1200" dirty="0" smtClean="0">
                <a:solidFill>
                  <a:srgbClr val="0041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8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143379"/>
            <a:ext cx="7772400" cy="9286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2886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F98D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84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4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4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38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676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25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133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94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462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42862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428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492919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16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9" name="Dia számának helye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3ACD8A-FB80-409C-A0C7-7444D8CD2236}" type="slidenum">
              <a:rPr lang="hu-HU" altLang="hu-HU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‹#›</a:t>
            </a:fld>
            <a:endParaRPr lang="hu-HU" altLang="hu-HU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pc="100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hu-HU" sz="4400" kern="1200" dirty="0">
          <a:solidFill>
            <a:srgbClr val="0041A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41A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hu/imgres?imgurl=http://www.hwsw.hu/kepek/hirek/2007/06/hdd.jpg&amp;imgrefurl=http://www.hwsw.hu/hirek/34948/Hitachi_merevlemez_terabajt_kapacitas_rekord.html&amp;h=322&amp;w=440&amp;sz=33&amp;hl=hu&amp;start=3&amp;usg=__hN8P_BqDiEBonTfmCKTOwmcyvEk=&amp;tbnid=QmwDo65Vj_NhaM:&amp;tbnh=93&amp;tbnw=127&amp;prev=/images?q=hdd&amp;gbv=2&amp;ndsp=20&amp;hl=hu&amp;sa=N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787400" y="704850"/>
            <a:ext cx="7772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4000">
                <a:solidFill>
                  <a:srgbClr val="0041A7"/>
                </a:solidFill>
                <a:latin typeface="Calibri" pitchFamily="34" charset="0"/>
                <a:cs typeface="Arial" charset="0"/>
              </a:rPr>
              <a:t>IBM PC-alapú</a:t>
            </a:r>
          </a:p>
          <a:p>
            <a:pPr algn="ctr">
              <a:defRPr/>
            </a:pPr>
            <a:r>
              <a:rPr lang="hu-HU" sz="4000" b="1">
                <a:solidFill>
                  <a:srgbClr val="004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Sz</a:t>
            </a:r>
            <a:r>
              <a:rPr lang="hu-HU" sz="4000" b="1">
                <a:solidFill>
                  <a:srgbClr val="004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emélyi számítógépek</a:t>
            </a:r>
          </a:p>
          <a:p>
            <a:pPr algn="ctr">
              <a:defRPr/>
            </a:pPr>
            <a:r>
              <a:rPr lang="hu-HU" sz="4000" b="1">
                <a:solidFill>
                  <a:srgbClr val="004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felépítése</a:t>
            </a:r>
            <a:r>
              <a:rPr lang="hu-HU" sz="4000">
                <a:solidFill>
                  <a:srgbClr val="0041A7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b="1">
                <a:cs typeface="Arial" charset="0"/>
              </a:rPr>
              <a:t>Tápegység</a:t>
            </a:r>
          </a:p>
        </p:txBody>
      </p:sp>
      <p:sp>
        <p:nvSpPr>
          <p:cNvPr id="23556" name="Tartalom helye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83187"/>
          </a:xfrm>
        </p:spPr>
        <p:txBody>
          <a:bodyPr/>
          <a:lstStyle/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3000" smtClean="0"/>
              <a:t>A hálózati tápegység átalakítja a fali csatlakozóból érkező </a:t>
            </a:r>
            <a:r>
              <a:rPr lang="hu-HU" altLang="hu-HU" sz="3000" b="1" smtClean="0"/>
              <a:t>~230 V</a:t>
            </a:r>
            <a:r>
              <a:rPr lang="hu-HU" altLang="hu-HU" sz="3000" smtClean="0"/>
              <a:t> váltakozó feszültséget (</a:t>
            </a:r>
            <a:r>
              <a:rPr lang="hu-HU" altLang="hu-HU" sz="3000" b="1" smtClean="0"/>
              <a:t>AC</a:t>
            </a:r>
            <a:r>
              <a:rPr lang="hu-HU" altLang="hu-HU" sz="3000" smtClean="0"/>
              <a:t>), alacsony szintű  3,3 – 5 – 12 V egyenfeszültséggé (</a:t>
            </a:r>
            <a:r>
              <a:rPr lang="hu-HU" altLang="hu-HU" sz="3000" b="1" smtClean="0"/>
              <a:t>DC</a:t>
            </a:r>
            <a:r>
              <a:rPr lang="hu-HU" altLang="hu-HU" sz="3000" smtClean="0"/>
              <a:t>).  (5 V piros-, 12 V citromsárga színű vezeték)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3000" smtClean="0"/>
              <a:t>A számítógép minden belső alkatrésze egyenfeszültséget használ. </a:t>
            </a:r>
            <a:endParaRPr lang="en-US" altLang="hu-HU" sz="3000" smtClean="0"/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3000" smtClean="0"/>
              <a:t>A legtöbb mai csatlakozó aszimmetrikus kialakítású. Formájuk olyan, hogy csak egyféle irányba lehessen őket csatlakoztatni.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29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4400" b="1">
                <a:solidFill>
                  <a:srgbClr val="0041A7"/>
                </a:solidFill>
                <a:latin typeface="Calibri" panose="020F0502020204030204" pitchFamily="34" charset="0"/>
              </a:rPr>
              <a:t>Tápegységek kimenetei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24616" name="Group 40"/>
          <p:cNvGraphicFramePr>
            <a:graphicFrameLocks noGrp="1"/>
          </p:cNvGraphicFramePr>
          <p:nvPr/>
        </p:nvGraphicFramePr>
        <p:xfrm>
          <a:off x="287338" y="1268413"/>
          <a:ext cx="8569325" cy="5329238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Feszültség-szint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Leírás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-12V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például soros port negatív feszültségszintjéhez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-5V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GND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Közös (föld)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ehhez képest értendő a többi feszültségszint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3,3V </a:t>
                      </a:r>
                      <a:r>
                        <a:rPr kumimoji="0" lang="hu-H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Bővítőkártyák (például PCI, AGP, PCMCIA) és integrált áramkörök, processzorok számára (utóbbiak esetében általában bemenetként szolgál egy tápegység számára, amely a kellő (alacsonyabb) feszültségszintet állítja elő)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+5V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Kommunikációs csatornák felső szintje (IDE), USB-s eszközök tápenergiája, bővítőkártyák, hardverelemek tápenergiája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2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+5VSB </a:t>
                      </a:r>
                      <a:r>
                        <a:rPr kumimoji="0" lang="hu-H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Szünetmentes feszültség, amely a számítógép kikapcsolása után is jelen van. Olyan eszközök számára, amelyek előidézhetik a számítógép elindulását - például PS/2, USB billentyűzet és egér, PCI kártyák: hálózati kártya (wake-up LAN)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+12V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Többnyire mechanikus egységek számára (merevlemez, optikai meghajtó, hajlékonylemez meghajtó motorja, ventilátor), soros port pozitív feszültségszintje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457200" y="1158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4400" b="1">
                <a:solidFill>
                  <a:srgbClr val="004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Tápegységek fajtái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4294967295"/>
          </p:nvPr>
        </p:nvSpPr>
        <p:spPr>
          <a:xfrm>
            <a:off x="250825" y="1052513"/>
            <a:ext cx="8642350" cy="5805487"/>
          </a:xfrm>
        </p:spPr>
        <p:txBody>
          <a:bodyPr/>
          <a:lstStyle/>
          <a:p>
            <a:pPr marL="236538" indent="-236538" defTabSz="814388" eaLnBrk="1" hangingPunct="1"/>
            <a:r>
              <a:rPr lang="hu-HU" altLang="hu-HU" sz="2600" smtClean="0"/>
              <a:t>Külső tápegység (pl. laptophoz való)</a:t>
            </a:r>
          </a:p>
          <a:p>
            <a:pPr marL="236538" indent="-236538" defTabSz="814388" eaLnBrk="1" hangingPunct="1"/>
            <a:r>
              <a:rPr lang="hu-HU" altLang="hu-HU" sz="2600" b="1" smtClean="0"/>
              <a:t>AT:</a:t>
            </a:r>
            <a:r>
              <a:rPr lang="hu-HU" altLang="hu-HU" sz="2600" smtClean="0"/>
              <a:t> ezeket az operációs rendszer nem tudta vezérelni, például nem tudta kikapcsolni. Ezeket </a:t>
            </a:r>
            <a:r>
              <a:rPr lang="hu-HU" altLang="hu-HU" sz="2600" b="1" smtClean="0"/>
              <a:t>1996</a:t>
            </a:r>
            <a:r>
              <a:rPr lang="hu-HU" altLang="hu-HU" sz="2600" smtClean="0"/>
              <a:t>-ig; a </a:t>
            </a:r>
            <a:r>
              <a:rPr lang="hu-HU" altLang="hu-HU" sz="2600" b="1" i="1" smtClean="0"/>
              <a:t>P2-P3</a:t>
            </a:r>
            <a:r>
              <a:rPr lang="hu-HU" altLang="hu-HU" sz="2600" smtClean="0"/>
              <a:t>-as alaplapok koráig használták. (Az alaplapra 2 db 6 pólusú csatlakozóval kapcsolódik.) Ezek a tápegységek túlnyomó többségben ún. </a:t>
            </a:r>
            <a:r>
              <a:rPr lang="hu-HU" altLang="hu-HU" sz="2600" b="1" smtClean="0"/>
              <a:t>kapcsolóüzemű tápegységek</a:t>
            </a:r>
            <a:r>
              <a:rPr lang="hu-HU" altLang="hu-HU" sz="2600" smtClean="0"/>
              <a:t> voltak.</a:t>
            </a:r>
          </a:p>
          <a:p>
            <a:pPr marL="236538" indent="-236538" defTabSz="814388" eaLnBrk="1" hangingPunct="1"/>
            <a:r>
              <a:rPr lang="hu-HU" altLang="hu-HU" sz="2600" b="1" smtClean="0"/>
              <a:t>ATX:</a:t>
            </a:r>
            <a:r>
              <a:rPr lang="hu-HU" altLang="hu-HU" sz="2600" smtClean="0"/>
              <a:t> az alaplap folyamatosan kap egy alacsony (+5 V) feszültséget, így lehetővé válik, hogy a gépet </a:t>
            </a:r>
            <a:r>
              <a:rPr lang="hu-HU" altLang="hu-HU" sz="2600" b="1" smtClean="0"/>
              <a:t>szoftveres úton leállítsuk</a:t>
            </a:r>
            <a:r>
              <a:rPr lang="hu-HU" altLang="hu-HU" sz="2600" smtClean="0"/>
              <a:t>, illetve külső hardveregység segítségével (pl. modem, hálózati kártya) felébresszük, tehát az alaplap tudja vezérelni a tápegységet. (Az alaplapra 2 × 10 vagy 2 × 12 és még egy 12 V-os ATX csatlakozó (ez csak a 2 × 12 eresekre vonatkozik) eres csatlakozóval kapcsolódik, és mindegyikük </a:t>
            </a:r>
            <a:r>
              <a:rPr lang="hu-HU" altLang="hu-HU" sz="2600" b="1" smtClean="0"/>
              <a:t>kapcsolóüzemű</a:t>
            </a:r>
            <a:r>
              <a:rPr lang="hu-HU" altLang="hu-HU" sz="2600" smtClean="0"/>
              <a:t> tápegység.)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b="1">
                <a:cs typeface="Arial" charset="0"/>
              </a:rPr>
              <a:t>Tápegység</a:t>
            </a:r>
          </a:p>
        </p:txBody>
      </p:sp>
      <p:sp>
        <p:nvSpPr>
          <p:cNvPr id="26628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u-HU" altLang="hu-HU" sz="3000" b="1" smtClean="0">
                <a:solidFill>
                  <a:schemeClr val="tx2"/>
                </a:solidFill>
                <a:cs typeface="Arial" panose="020B0604020202020204" pitchFamily="34" charset="0"/>
              </a:rPr>
              <a:t>Alkalmazott csatlakozó típusok</a:t>
            </a:r>
            <a:r>
              <a:rPr lang="hu-HU" altLang="hu-HU" sz="3000" smtClean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en-US" altLang="hu-HU" sz="300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hu-HU" altLang="hu-HU" sz="3000" b="1" smtClean="0">
                <a:cs typeface="Arial" panose="020B0604020202020204" pitchFamily="34" charset="0"/>
              </a:rPr>
              <a:t>Molex</a:t>
            </a:r>
            <a:r>
              <a:rPr lang="hu-HU" altLang="hu-HU" sz="3000" smtClean="0">
                <a:cs typeface="Arial" panose="020B0604020202020204" pitchFamily="34" charset="0"/>
              </a:rPr>
              <a:t> csatlakozót optikai meghajtók és merevlemezek csatlakoztatására tervezték.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hu-HU" altLang="hu-HU" sz="3000" b="1" smtClean="0">
                <a:cs typeface="Arial" panose="020B0604020202020204" pitchFamily="34" charset="0"/>
              </a:rPr>
              <a:t>Berg</a:t>
            </a:r>
            <a:r>
              <a:rPr lang="hu-HU" altLang="hu-HU" sz="3000" smtClean="0">
                <a:cs typeface="Arial" panose="020B0604020202020204" pitchFamily="34" charset="0"/>
              </a:rPr>
              <a:t> csatlakozót a hajlékonylemezes meghajtó csatlakoztatására tervezték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hu-HU" altLang="hu-HU" sz="3000" b="1" smtClean="0">
                <a:cs typeface="Arial" panose="020B0604020202020204" pitchFamily="34" charset="0"/>
              </a:rPr>
              <a:t>SATA </a:t>
            </a:r>
            <a:r>
              <a:rPr lang="hu-HU" altLang="hu-HU" sz="3000" smtClean="0">
                <a:cs typeface="Arial" panose="020B0604020202020204" pitchFamily="34" charset="0"/>
              </a:rPr>
              <a:t>csatlakozó a SATA HDD-hez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hu-HU" altLang="hu-HU" sz="3000" b="1" smtClean="0">
                <a:cs typeface="Arial" panose="020B0604020202020204" pitchFamily="34" charset="0"/>
              </a:rPr>
              <a:t>AT</a:t>
            </a:r>
            <a:r>
              <a:rPr lang="hu-HU" altLang="hu-HU" sz="3000" smtClean="0">
                <a:cs typeface="Arial" panose="020B0604020202020204" pitchFamily="34" charset="0"/>
              </a:rPr>
              <a:t> alaplap csatlakozó – P8 - P9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hu-HU" altLang="hu-HU" sz="3000" b="1" smtClean="0">
                <a:cs typeface="Arial" panose="020B0604020202020204" pitchFamily="34" charset="0"/>
              </a:rPr>
              <a:t>ATX </a:t>
            </a:r>
            <a:r>
              <a:rPr lang="hu-HU" altLang="hu-HU" sz="3000" smtClean="0">
                <a:cs typeface="Arial" panose="020B0604020202020204" pitchFamily="34" charset="0"/>
              </a:rPr>
              <a:t>alaplap csatlakozó – 20-24 pólusú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hu-HU" altLang="hu-HU" sz="3000" smtClean="0">
                <a:cs typeface="Arial" panose="020B0604020202020204" pitchFamily="34" charset="0"/>
              </a:rPr>
              <a:t>Egyéb csatlakozók</a:t>
            </a:r>
            <a:endParaRPr lang="en-US" altLang="hu-HU" sz="3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u-HU" altLang="hu-HU" sz="300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9275"/>
            <a:ext cx="3114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b="1">
                <a:cs typeface="Arial" charset="0"/>
              </a:rPr>
              <a:t>Szünetmentes tápegység</a:t>
            </a:r>
          </a:p>
        </p:txBody>
      </p:sp>
      <p:sp>
        <p:nvSpPr>
          <p:cNvPr id="27652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3000" b="1" smtClean="0">
                <a:cs typeface="Arial" panose="020B0604020202020204" pitchFamily="34" charset="0"/>
              </a:rPr>
              <a:t>Szünetmentes tápegység</a:t>
            </a:r>
            <a:r>
              <a:rPr lang="hu-HU" altLang="hu-HU" sz="3000" smtClean="0">
                <a:cs typeface="Arial" panose="020B0604020202020204" pitchFamily="34" charset="0"/>
              </a:rPr>
              <a:t/>
            </a:r>
            <a:br>
              <a:rPr lang="hu-HU" altLang="hu-HU" sz="3000" smtClean="0">
                <a:cs typeface="Arial" panose="020B0604020202020204" pitchFamily="34" charset="0"/>
              </a:rPr>
            </a:br>
            <a:r>
              <a:rPr lang="hu-HU" altLang="hu-HU" sz="3000" smtClean="0">
                <a:cs typeface="Arial" panose="020B0604020202020204" pitchFamily="34" charset="0"/>
              </a:rPr>
              <a:t>(</a:t>
            </a:r>
            <a:r>
              <a:rPr lang="hu-HU" altLang="hu-HU" sz="3000" b="1" smtClean="0">
                <a:cs typeface="Arial" panose="020B0604020202020204" pitchFamily="34" charset="0"/>
              </a:rPr>
              <a:t>Uninterruptible Power Supply - UPS)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3000" smtClean="0">
                <a:cs typeface="Arial" panose="020B0604020202020204" pitchFamily="34" charset="0"/>
              </a:rPr>
              <a:t>	A rákapcsolt elektromos fogyasztót képes elektromos energiával </a:t>
            </a:r>
            <a:r>
              <a:rPr lang="hu-HU" altLang="hu-HU" sz="3000" b="1" smtClean="0">
                <a:cs typeface="Arial" panose="020B0604020202020204" pitchFamily="34" charset="0"/>
              </a:rPr>
              <a:t>megszakítás nélkül</a:t>
            </a:r>
            <a:r>
              <a:rPr lang="hu-HU" altLang="hu-HU" sz="3000" smtClean="0">
                <a:cs typeface="Arial" panose="020B0604020202020204" pitchFamily="34" charset="0"/>
              </a:rPr>
              <a:t> ellátni. Feladata lehet a folyamatos munkavégzés biztosítása </a:t>
            </a:r>
            <a:r>
              <a:rPr lang="hu-HU" altLang="hu-HU" sz="3000" b="1" smtClean="0">
                <a:cs typeface="Arial" panose="020B0604020202020204" pitchFamily="34" charset="0"/>
              </a:rPr>
              <a:t>áramkimaradás esetén</a:t>
            </a:r>
            <a:r>
              <a:rPr lang="hu-HU" altLang="hu-HU" sz="3000" smtClean="0">
                <a:cs typeface="Arial" panose="020B0604020202020204" pitchFamily="34" charset="0"/>
              </a:rPr>
              <a:t>.</a:t>
            </a:r>
            <a:endParaRPr lang="hu-HU" altLang="hu-HU" sz="30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3000" b="1" smtClean="0">
                <a:cs typeface="Arial" panose="020B0604020202020204" pitchFamily="34" charset="0"/>
              </a:rPr>
              <a:t>Jellemzői:</a:t>
            </a:r>
            <a:endParaRPr lang="hu-HU" altLang="hu-HU" sz="300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3000" smtClean="0">
                <a:cs typeface="Arial" panose="020B0604020202020204" pitchFamily="34" charset="0"/>
              </a:rPr>
              <a:t>Terhelhetőség – Watt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3000" smtClean="0">
                <a:cs typeface="Arial" panose="020B0604020202020204" pitchFamily="34" charset="0"/>
              </a:rPr>
              <a:t> Védelmi módok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3000" smtClean="0">
                <a:cs typeface="Arial" panose="020B0604020202020204" pitchFamily="34" charset="0"/>
              </a:rPr>
              <a:t> Csatlakózók száma</a:t>
            </a:r>
            <a:endParaRPr lang="hu-HU" altLang="hu-HU" sz="300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84151"/>
            <a:ext cx="8229600" cy="92207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Alaplap</a:t>
            </a:r>
            <a:r>
              <a:rPr smtClean="0">
                <a:cs typeface="Arial" charset="0"/>
              </a:rPr>
              <a:t> (</a:t>
            </a:r>
            <a:r>
              <a:rPr b="1" smtClean="0">
                <a:cs typeface="Arial" charset="0"/>
              </a:rPr>
              <a:t>motherboard</a:t>
            </a:r>
            <a:r>
              <a:rPr smtClean="0">
                <a:cs typeface="Arial" charset="0"/>
              </a:rPr>
              <a:t>)</a:t>
            </a:r>
          </a:p>
        </p:txBody>
      </p:sp>
      <p:sp>
        <p:nvSpPr>
          <p:cNvPr id="28676" name="Tartalom helye 2"/>
          <p:cNvSpPr>
            <a:spLocks noGrp="1"/>
          </p:cNvSpPr>
          <p:nvPr>
            <p:ph idx="4294967295"/>
          </p:nvPr>
        </p:nvSpPr>
        <p:spPr>
          <a:xfrm>
            <a:off x="395288" y="981075"/>
            <a:ext cx="8497887" cy="5688013"/>
          </a:xfrm>
        </p:spPr>
        <p:txBody>
          <a:bodyPr/>
          <a:lstStyle/>
          <a:p>
            <a:pPr marL="236538" indent="-236538" defTabSz="814388">
              <a:spcBef>
                <a:spcPts val="600"/>
              </a:spcBef>
            </a:pPr>
            <a:r>
              <a:rPr lang="hu-HU" altLang="hu-HU" sz="2200" b="1" smtClean="0"/>
              <a:t>Alaplap</a:t>
            </a:r>
            <a:r>
              <a:rPr lang="hu-HU" altLang="hu-HU" sz="2200" smtClean="0"/>
              <a:t> a számítógépben található </a:t>
            </a:r>
            <a:r>
              <a:rPr lang="hu-HU" altLang="hu-HU" sz="2200" b="1" smtClean="0"/>
              <a:t>fő nyomtatott áramköri lap</a:t>
            </a:r>
            <a:r>
              <a:rPr lang="hu-HU" altLang="hu-HU" sz="2200" smtClean="0"/>
              <a:t> </a:t>
            </a:r>
            <a:endParaRPr lang="en-US" altLang="hu-HU" sz="2200" smtClean="0"/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200" b="1" smtClean="0"/>
              <a:t>Alaplapon foglalnak helyet</a:t>
            </a:r>
            <a:r>
              <a:rPr lang="hu-HU" altLang="hu-HU" sz="2200" smtClean="0"/>
              <a:t> :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központi feldolgozó egység (CPU)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RAM,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bővítő sínek, 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hűtőborda-ventilátor együttesek,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BIOS chip, az alaplapi lapkakészlet (chipkészlet)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további foglalatok, belső és külső csatlakozók 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különféle alaplapra integrált portok</a:t>
            </a:r>
          </a:p>
          <a:p>
            <a:pPr marL="735013" lvl="1" defTabSz="814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200" smtClean="0"/>
              <a:t>beágyazott vezetékek (buszok), amelyek az alaplapi alkatrészeket kötik össze. Ezeken a buszokon áramlanak az adatok a számítógépet alkotó különböző alkatrészek között 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200" b="1" smtClean="0"/>
              <a:t>szabványos alaplap-formátum</a:t>
            </a:r>
            <a:r>
              <a:rPr lang="hu-HU" altLang="hu-HU" sz="2200" smtClean="0"/>
              <a:t> határozza meg az alaplap méretét és alakját. 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Alaplapok 1.</a:t>
            </a:r>
          </a:p>
        </p:txBody>
      </p:sp>
      <p:sp>
        <p:nvSpPr>
          <p:cNvPr id="29700" name="Tartalom helye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altLang="hu-HU" sz="2800" smtClean="0">
                <a:cs typeface="Arial" panose="020B0604020202020204" pitchFamily="34" charset="0"/>
              </a:rPr>
              <a:t>Az alaplapon található chipkészletnek két elkülöníthető része van: </a:t>
            </a:r>
            <a:r>
              <a:rPr lang="hu-HU" altLang="hu-HU" sz="2800" b="1" smtClean="0">
                <a:solidFill>
                  <a:schemeClr val="accent2"/>
                </a:solidFill>
                <a:cs typeface="Arial" panose="020B0604020202020204" pitchFamily="34" charset="0"/>
              </a:rPr>
              <a:t>északi</a:t>
            </a:r>
            <a:r>
              <a:rPr lang="hu-HU" altLang="hu-HU" sz="2800" smtClean="0">
                <a:cs typeface="Arial" panose="020B0604020202020204" pitchFamily="34" charset="0"/>
              </a:rPr>
              <a:t> és </a:t>
            </a:r>
            <a:r>
              <a:rPr lang="hu-HU" altLang="hu-HU" sz="2800" b="1" smtClean="0">
                <a:solidFill>
                  <a:schemeClr val="accent2"/>
                </a:solidFill>
                <a:cs typeface="Arial" panose="020B0604020202020204" pitchFamily="34" charset="0"/>
              </a:rPr>
              <a:t>déli híd</a:t>
            </a:r>
            <a:r>
              <a:rPr lang="hu-HU" altLang="hu-HU" sz="2800" smtClean="0"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altLang="hu-HU" sz="2800" b="1" smtClean="0">
                <a:cs typeface="Arial" panose="020B0604020202020204" pitchFamily="34" charset="0"/>
              </a:rPr>
              <a:t>Az északi híd felelős</a:t>
            </a:r>
            <a:r>
              <a:rPr lang="hu-HU" altLang="hu-HU" sz="2800" smtClean="0">
                <a:cs typeface="Arial" panose="020B0604020202020204" pitchFamily="34" charset="0"/>
              </a:rPr>
              <a:t> a RAM-hoz való hozzáférésért, kommunikál a videokártyával és meghatározza a CPU-val való kommunikáció sebességét is. </a:t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2800" smtClean="0">
                <a:cs typeface="Arial" panose="020B0604020202020204" pitchFamily="34" charset="0"/>
              </a:rPr>
              <a:t>A videovezérlőt néha beépítik az északi hídba.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altLang="hu-HU" sz="2800" b="1" smtClean="0">
                <a:cs typeface="Arial" panose="020B0604020202020204" pitchFamily="34" charset="0"/>
              </a:rPr>
              <a:t>A déli híd</a:t>
            </a:r>
            <a:r>
              <a:rPr lang="hu-HU" altLang="hu-HU" sz="2800" smtClean="0">
                <a:cs typeface="Arial" panose="020B0604020202020204" pitchFamily="34" charset="0"/>
              </a:rPr>
              <a:t> a legtöbb esetben a CPU és a merevlemezek közti kommunikációért, a hangkártya működéséért, valamint az USB és az I/O portokért felel. </a:t>
            </a:r>
            <a:endParaRPr lang="hu-HU" altLang="hu-HU" sz="28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Alaplapok 2.</a:t>
            </a:r>
          </a:p>
        </p:txBody>
      </p:sp>
      <p:sp>
        <p:nvSpPr>
          <p:cNvPr id="30724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b="1" smtClean="0"/>
              <a:t>Alaplap specifikációk</a:t>
            </a:r>
          </a:p>
          <a:p>
            <a:pPr lvl="1">
              <a:spcBef>
                <a:spcPts val="600"/>
              </a:spcBef>
            </a:pPr>
            <a:r>
              <a:rPr lang="en-US" altLang="ja-JP" b="1" smtClean="0">
                <a:cs typeface="Arial" panose="020B0604020202020204" pitchFamily="34" charset="0"/>
              </a:rPr>
              <a:t>AT</a:t>
            </a:r>
            <a:r>
              <a:rPr lang="en-US" altLang="ja-JP" smtClean="0">
                <a:cs typeface="Arial" panose="020B0604020202020204" pitchFamily="34" charset="0"/>
              </a:rPr>
              <a:t> – Advanced Technology</a:t>
            </a:r>
          </a:p>
          <a:p>
            <a:pPr lvl="1">
              <a:spcBef>
                <a:spcPts val="600"/>
              </a:spcBef>
            </a:pPr>
            <a:r>
              <a:rPr lang="en-US" altLang="ja-JP" b="1" smtClean="0">
                <a:cs typeface="Arial" panose="020B0604020202020204" pitchFamily="34" charset="0"/>
              </a:rPr>
              <a:t>ATX</a:t>
            </a:r>
            <a:r>
              <a:rPr lang="en-US" altLang="ja-JP" smtClean="0">
                <a:cs typeface="Arial" panose="020B0604020202020204" pitchFamily="34" charset="0"/>
              </a:rPr>
              <a:t> – Advanced Technology Extended</a:t>
            </a:r>
          </a:p>
          <a:p>
            <a:pPr lvl="1">
              <a:spcBef>
                <a:spcPts val="600"/>
              </a:spcBef>
            </a:pPr>
            <a:r>
              <a:rPr lang="en-US" altLang="ja-JP" b="1" smtClean="0">
                <a:cs typeface="Arial" panose="020B0604020202020204" pitchFamily="34" charset="0"/>
              </a:rPr>
              <a:t>Mini-ATX</a:t>
            </a:r>
            <a:r>
              <a:rPr lang="en-US" altLang="ja-JP" smtClean="0">
                <a:cs typeface="Arial" panose="020B0604020202020204" pitchFamily="34" charset="0"/>
              </a:rPr>
              <a:t> – Smaller footprint of ATX</a:t>
            </a:r>
          </a:p>
          <a:p>
            <a:pPr lvl="1">
              <a:spcBef>
                <a:spcPts val="600"/>
              </a:spcBef>
            </a:pPr>
            <a:r>
              <a:rPr lang="en-US" altLang="ja-JP" b="1" smtClean="0">
                <a:cs typeface="Arial" panose="020B0604020202020204" pitchFamily="34" charset="0"/>
              </a:rPr>
              <a:t>Micro-ATX</a:t>
            </a:r>
            <a:r>
              <a:rPr lang="en-US" altLang="ja-JP" smtClean="0">
                <a:cs typeface="Arial" panose="020B0604020202020204" pitchFamily="34" charset="0"/>
              </a:rPr>
              <a:t> – Smaller footprint of ATX</a:t>
            </a:r>
          </a:p>
          <a:p>
            <a:pPr lvl="1">
              <a:spcBef>
                <a:spcPts val="600"/>
              </a:spcBef>
            </a:pPr>
            <a:r>
              <a:rPr lang="en-US" altLang="ja-JP" b="1" smtClean="0">
                <a:cs typeface="Arial" panose="020B0604020202020204" pitchFamily="34" charset="0"/>
              </a:rPr>
              <a:t>LPX</a:t>
            </a:r>
            <a:r>
              <a:rPr lang="en-US" altLang="ja-JP" smtClean="0">
                <a:cs typeface="Arial" panose="020B0604020202020204" pitchFamily="34" charset="0"/>
              </a:rPr>
              <a:t> – Low-profile Extended</a:t>
            </a:r>
          </a:p>
          <a:p>
            <a:pPr lvl="1">
              <a:spcBef>
                <a:spcPts val="600"/>
              </a:spcBef>
            </a:pPr>
            <a:r>
              <a:rPr lang="en-US" altLang="ja-JP" b="1" smtClean="0">
                <a:cs typeface="Arial" panose="020B0604020202020204" pitchFamily="34" charset="0"/>
              </a:rPr>
              <a:t>NLX</a:t>
            </a:r>
            <a:r>
              <a:rPr lang="en-US" altLang="ja-JP" smtClean="0">
                <a:cs typeface="Arial" panose="020B0604020202020204" pitchFamily="34" charset="0"/>
              </a:rPr>
              <a:t> – New Low-profile Extended</a:t>
            </a:r>
          </a:p>
          <a:p>
            <a:pPr lvl="1">
              <a:spcBef>
                <a:spcPts val="600"/>
              </a:spcBef>
            </a:pPr>
            <a:r>
              <a:rPr lang="en-US" altLang="ja-JP" b="1" smtClean="0">
                <a:cs typeface="Arial" panose="020B0604020202020204" pitchFamily="34" charset="0"/>
              </a:rPr>
              <a:t>BTX</a:t>
            </a:r>
            <a:r>
              <a:rPr lang="en-US" altLang="ja-JP" smtClean="0">
                <a:cs typeface="Arial" panose="020B0604020202020204" pitchFamily="34" charset="0"/>
              </a:rPr>
              <a:t> – Balanced Technology Extended</a:t>
            </a:r>
            <a:endParaRPr lang="hu-HU" altLang="hu-HU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Alaplapok 3.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1749" name="Picture 15" descr="alapla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82675"/>
            <a:ext cx="9144000" cy="558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165101"/>
            <a:ext cx="8229600" cy="114299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Központi vezérlőegység</a:t>
            </a:r>
            <a:r>
              <a:rPr smtClean="0">
                <a:cs typeface="Arial" charset="0"/>
              </a:rPr>
              <a:t> (</a:t>
            </a:r>
            <a:r>
              <a:rPr b="1" smtClean="0">
                <a:cs typeface="Arial" charset="0"/>
              </a:rPr>
              <a:t>CPU</a:t>
            </a:r>
            <a:r>
              <a:rPr smtClean="0">
                <a:cs typeface="Arial" charset="0"/>
              </a:rPr>
              <a:t>)</a:t>
            </a:r>
          </a:p>
        </p:txBody>
      </p:sp>
      <p:sp>
        <p:nvSpPr>
          <p:cNvPr id="32772" name="Tartalom helye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435975" cy="4852987"/>
          </a:xfrm>
        </p:spPr>
        <p:txBody>
          <a:bodyPr/>
          <a:lstStyle/>
          <a:p>
            <a:pPr marL="236538" indent="-236538" defTabSz="814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900" smtClean="0"/>
              <a:t>A központi feldolgozó egységet (CPU) szokták a számítógép agyának nevezni. Más néven </a:t>
            </a:r>
            <a:r>
              <a:rPr lang="hu-HU" altLang="hu-HU" sz="2900" b="1" smtClean="0"/>
              <a:t>processzor</a:t>
            </a:r>
            <a:r>
              <a:rPr lang="hu-HU" altLang="hu-HU" sz="2900" smtClean="0"/>
              <a:t>ként is emlegetjük. </a:t>
            </a:r>
          </a:p>
          <a:p>
            <a:pPr marL="236538" indent="-236538" defTabSz="814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900" smtClean="0"/>
              <a:t>A legtöbb számítási művelet a CPU-ban megy végbe. 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900" smtClean="0"/>
              <a:t>Amíg a CPU végrehajtja a program egy lépését, addig a fennmaradó utasítások és a szükséges adatok egy speciális memóriában, a </a:t>
            </a:r>
            <a:r>
              <a:rPr lang="hu-HU" altLang="hu-HU" sz="2900" b="1" smtClean="0"/>
              <a:t>gyorsítótárba</a:t>
            </a:r>
            <a:r>
              <a:rPr lang="hu-HU" altLang="hu-HU" sz="2900" smtClean="0"/>
              <a:t>n tárolódnak. </a:t>
            </a:r>
          </a:p>
          <a:p>
            <a:pPr marL="236538" lvl="2" indent="-236538" defTabSz="814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900" smtClean="0"/>
              <a:t>Nagyon sokfajta CPU van ma a piacon, mindegyikben közös, hogy a </a:t>
            </a:r>
            <a:r>
              <a:rPr lang="hu-HU" altLang="hu-HU" sz="2900" b="1" smtClean="0"/>
              <a:t>tokozásuk meghatározza</a:t>
            </a:r>
            <a:r>
              <a:rPr lang="hu-HU" altLang="hu-HU" sz="2900" smtClean="0"/>
              <a:t>, milyen </a:t>
            </a:r>
            <a:r>
              <a:rPr lang="hu-HU" altLang="hu-HU" sz="2900" b="1" smtClean="0"/>
              <a:t>alaplaphoz illeszkednek</a:t>
            </a:r>
            <a:r>
              <a:rPr lang="hu-HU" altLang="hu-HU" sz="2900" smtClean="0"/>
              <a:t>.</a:t>
            </a:r>
            <a:endParaRPr lang="hu-HU" altLang="hu-HU" sz="22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Tartalom helye 3" descr="a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730875"/>
            <a:ext cx="2082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intel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516563"/>
            <a:ext cx="1612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275" y="3095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z="4000" b="1">
                <a:cs typeface="Arial" charset="0"/>
              </a:rPr>
              <a:t>Személyi számítógép mint rendszer</a:t>
            </a:r>
          </a:p>
        </p:txBody>
      </p:sp>
      <p:sp>
        <p:nvSpPr>
          <p:cNvPr id="1536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381000" indent="-381000" defTabSz="814388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altLang="hu-HU" sz="2700" smtClean="0"/>
              <a:t>Egy számítógépes rendszer </a:t>
            </a:r>
            <a:r>
              <a:rPr lang="hu-HU" altLang="hu-HU" sz="2700" b="1" smtClean="0"/>
              <a:t>hardver</a:t>
            </a:r>
            <a:r>
              <a:rPr lang="hu-HU" altLang="hu-HU" sz="2700" smtClean="0"/>
              <a:t> és </a:t>
            </a:r>
            <a:r>
              <a:rPr lang="hu-HU" altLang="hu-HU" sz="2700" b="1" smtClean="0"/>
              <a:t>szoftver</a:t>
            </a:r>
            <a:r>
              <a:rPr lang="hu-HU" altLang="hu-HU" sz="2700" smtClean="0"/>
              <a:t> összetevőkből áll. </a:t>
            </a:r>
          </a:p>
          <a:p>
            <a:pPr marL="381000" indent="-381000" defTabSz="814388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altLang="hu-HU" sz="2700" smtClean="0"/>
              <a:t>A </a:t>
            </a:r>
            <a:r>
              <a:rPr lang="hu-HU" altLang="hu-HU" sz="2700" b="1" smtClean="0"/>
              <a:t>hardverek</a:t>
            </a:r>
            <a:r>
              <a:rPr lang="hu-HU" altLang="hu-HU" sz="2700" smtClean="0"/>
              <a:t> olyan fizikai eszközök, mint például: </a:t>
            </a:r>
            <a:br>
              <a:rPr lang="hu-HU" altLang="hu-HU" sz="2700" smtClean="0"/>
            </a:br>
            <a:r>
              <a:rPr lang="hu-HU" altLang="hu-HU" sz="2700" smtClean="0"/>
              <a:t>a számítógép-ház, a meghajtók, a billentyűzet, a monitor, a kábelek, a hangszórók és a nyomtató. </a:t>
            </a:r>
          </a:p>
          <a:p>
            <a:pPr marL="381000" indent="-381000" defTabSz="814388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altLang="hu-HU" sz="2700" smtClean="0"/>
              <a:t>A </a:t>
            </a:r>
            <a:r>
              <a:rPr lang="hu-HU" altLang="hu-HU" sz="2700" b="1" smtClean="0"/>
              <a:t>szoftver</a:t>
            </a:r>
            <a:r>
              <a:rPr lang="hu-HU" altLang="hu-HU" sz="2700" smtClean="0"/>
              <a:t> kifejezés magába foglalja az operációs rendszereket</a:t>
            </a:r>
            <a:r>
              <a:rPr lang="hu-HU" altLang="hu-HU" sz="2700" smtClean="0">
                <a:latin typeface="Arial" panose="020B0604020202020204" pitchFamily="34" charset="0"/>
              </a:rPr>
              <a:t> é</a:t>
            </a:r>
            <a:r>
              <a:rPr lang="hu-HU" altLang="hu-HU" sz="2700" smtClean="0"/>
              <a:t>s a különböző programokat. </a:t>
            </a:r>
          </a:p>
          <a:p>
            <a:pPr marL="381000" indent="-381000" defTabSz="814388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altLang="hu-HU" sz="2700" smtClean="0"/>
              <a:t>Az </a:t>
            </a:r>
            <a:r>
              <a:rPr lang="hu-HU" altLang="hu-HU" sz="2700" b="1" smtClean="0"/>
              <a:t>operációs rendszer</a:t>
            </a:r>
            <a:r>
              <a:rPr lang="hu-HU" altLang="hu-HU" sz="2700" smtClean="0"/>
              <a:t> vezérli a számítógép működését. </a:t>
            </a:r>
          </a:p>
          <a:p>
            <a:pPr marL="381000" indent="-381000" defTabSz="814388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altLang="hu-HU" sz="2700" smtClean="0"/>
              <a:t>A </a:t>
            </a:r>
            <a:r>
              <a:rPr lang="hu-HU" altLang="hu-HU" sz="2700" b="1" smtClean="0"/>
              <a:t>programok </a:t>
            </a:r>
            <a:r>
              <a:rPr lang="hu-HU" altLang="hu-HU" sz="2700" smtClean="0"/>
              <a:t>vagy </a:t>
            </a:r>
            <a:r>
              <a:rPr lang="hu-HU" altLang="hu-HU" sz="2700" b="1" smtClean="0"/>
              <a:t>alkalmazások </a:t>
            </a:r>
            <a:r>
              <a:rPr lang="hu-HU" altLang="hu-HU" sz="2700" smtClean="0"/>
              <a:t/>
            </a:r>
            <a:br>
              <a:rPr lang="hu-HU" altLang="hu-HU" sz="2700" smtClean="0"/>
            </a:br>
            <a:r>
              <a:rPr lang="hu-HU" altLang="hu-HU" sz="2700" smtClean="0"/>
              <a:t>különböző feladatokat látnak 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Processzorok jellemző adatai 1.</a:t>
            </a:r>
          </a:p>
        </p:txBody>
      </p:sp>
      <p:sp>
        <p:nvSpPr>
          <p:cNvPr id="33796" name="Tartalom helye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hu-HU" altLang="hu-HU" sz="2800" smtClean="0">
                <a:cs typeface="Arial" panose="020B0604020202020204" pitchFamily="34" charset="0"/>
              </a:rPr>
              <a:t>Modellszám pl.: </a:t>
            </a:r>
            <a:r>
              <a:rPr lang="hu-HU" altLang="hu-HU" sz="2800" b="1" smtClean="0">
                <a:cs typeface="Arial" panose="020B0604020202020204" pitchFamily="34" charset="0"/>
              </a:rPr>
              <a:t>AthlonXP 2600+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hu-HU" altLang="hu-HU" sz="2800" smtClean="0">
                <a:cs typeface="Arial" panose="020B0604020202020204" pitchFamily="34" charset="0"/>
              </a:rPr>
              <a:t>Regiszter méret (32 vagy 64 bit)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hu-HU" altLang="hu-HU" sz="2800" smtClean="0">
                <a:cs typeface="Arial" panose="020B0604020202020204" pitchFamily="34" charset="0"/>
              </a:rPr>
              <a:t>Gyorsítótár (L1, L2, cache, KB, MB)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hu-HU" altLang="hu-HU" sz="2800" smtClean="0">
                <a:cs typeface="Arial" panose="020B0604020202020204" pitchFamily="34" charset="0"/>
              </a:rPr>
              <a:t>Integrált matematikai társprocesszor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hu-HU" altLang="hu-HU" sz="2800" smtClean="0">
                <a:cs typeface="Arial" panose="020B0604020202020204" pitchFamily="34" charset="0"/>
              </a:rPr>
              <a:t>Működési frekvencia: 2133MHz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hu-HU" altLang="hu-HU" sz="2800" smtClean="0">
                <a:cs typeface="Arial" panose="020B0604020202020204" pitchFamily="34" charset="0"/>
              </a:rPr>
              <a:t>Front Side Bus: 333 MHz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u-HU" altLang="hu-HU" sz="2800" smtClean="0">
                <a:cs typeface="Arial" panose="020B0604020202020204" pitchFamily="34" charset="0"/>
              </a:rPr>
              <a:t>Tokozás: Socket-A (462)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u-HU" altLang="hu-HU" sz="2800" smtClean="0">
                <a:cs typeface="Arial" panose="020B0604020202020204" pitchFamily="34" charset="0"/>
              </a:rPr>
              <a:t>Gyártási technológia: 0.13 micron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u-HU" altLang="hu-HU" sz="2800" smtClean="0">
                <a:cs typeface="Arial" panose="020B0604020202020204" pitchFamily="34" charset="0"/>
              </a:rPr>
              <a:t>Core feszültség: 1,5 Volt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u-HU" altLang="hu-HU" sz="2800" smtClean="0">
                <a:cs typeface="Arial" panose="020B0604020202020204" pitchFamily="34" charset="0"/>
              </a:rPr>
              <a:t>Integrált tranzisztorok száma: 37,2 millió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u-HU" altLang="hu-HU" sz="2800" smtClean="0">
                <a:cs typeface="Arial" panose="020B0604020202020204" pitchFamily="34" charset="0"/>
              </a:rPr>
              <a:t>Technológia: Rézalapú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u-HU" altLang="hu-HU" sz="2800" smtClean="0">
                <a:cs typeface="Arial" panose="020B0604020202020204" pitchFamily="34" charset="0"/>
              </a:rPr>
              <a:t>Processzormag elnevezése: Thoroughbred </a:t>
            </a:r>
            <a:endParaRPr lang="hu-HU" altLang="hu-HU" sz="28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Processzorok jellemző adatai 2.</a:t>
            </a:r>
          </a:p>
        </p:txBody>
      </p:sp>
      <p:sp>
        <p:nvSpPr>
          <p:cNvPr id="34820" name="Tartalom helye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b="1" smtClean="0">
                <a:cs typeface="Arial" panose="020B0604020202020204" pitchFamily="34" charset="0"/>
              </a:rPr>
              <a:t>Egymagos CPU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b="1" smtClean="0">
                <a:cs typeface="Arial" panose="020B0604020202020204" pitchFamily="34" charset="0"/>
              </a:rPr>
              <a:t>Duplamagos (Duo)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b="1" smtClean="0">
                <a:cs typeface="Arial" panose="020B0604020202020204" pitchFamily="34" charset="0"/>
              </a:rPr>
              <a:t>Négymagos (Quad) CPU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b="1" smtClean="0">
                <a:solidFill>
                  <a:schemeClr val="tx2"/>
                </a:solidFill>
              </a:rPr>
              <a:t>Egyszerű utasításkészletű számítógép – </a:t>
            </a:r>
            <a:r>
              <a:rPr lang="hu-HU" altLang="hu-HU" b="1" smtClean="0">
                <a:latin typeface="Arial" panose="020B0604020202020204" pitchFamily="34" charset="0"/>
              </a:rPr>
              <a:t>RISC</a:t>
            </a:r>
            <a:r>
              <a:rPr lang="hu-HU" altLang="hu-HU" smtClean="0"/>
              <a:t> </a:t>
            </a:r>
            <a:r>
              <a:rPr lang="hu-HU" altLang="hu-HU" b="1" smtClean="0"/>
              <a:t>(Reduced Instruction Set Computer)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b="1" smtClean="0">
                <a:solidFill>
                  <a:schemeClr val="tx2"/>
                </a:solidFill>
              </a:rPr>
              <a:t>Összetett utasításkészletű számítógép</a:t>
            </a:r>
            <a:r>
              <a:rPr lang="hu-HU" altLang="hu-HU" smtClean="0"/>
              <a:t> – </a:t>
            </a:r>
            <a:r>
              <a:rPr lang="hu-HU" altLang="hu-HU" b="1" smtClean="0">
                <a:latin typeface="Arial" panose="020B0604020202020204" pitchFamily="34" charset="0"/>
              </a:rPr>
              <a:t>CISC</a:t>
            </a:r>
            <a:r>
              <a:rPr lang="hu-HU" altLang="hu-HU" smtClean="0"/>
              <a:t> </a:t>
            </a:r>
            <a:r>
              <a:rPr lang="hu-HU" altLang="hu-HU" b="1" smtClean="0"/>
              <a:t>(Complex Instruction Set Computer)</a:t>
            </a:r>
            <a:endParaRPr lang="hu-HU" altLang="hu-HU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CPU foglalat specifikációk</a:t>
            </a:r>
          </a:p>
        </p:txBody>
      </p:sp>
      <p:sp>
        <p:nvSpPr>
          <p:cNvPr id="35844" name="Tartalom helye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r>
              <a:rPr lang="hu-HU" altLang="hu-HU" sz="2700" smtClean="0">
                <a:cs typeface="Arial" panose="020B0604020202020204" pitchFamily="34" charset="0"/>
              </a:rPr>
              <a:t>A CPU foglalata (</a:t>
            </a:r>
            <a:r>
              <a:rPr lang="hu-HU" altLang="hu-HU" sz="2700" b="1" smtClean="0">
                <a:cs typeface="Arial" panose="020B0604020202020204" pitchFamily="34" charset="0"/>
              </a:rPr>
              <a:t>Socket</a:t>
            </a:r>
            <a:r>
              <a:rPr lang="hu-HU" altLang="hu-HU" sz="2700" smtClean="0">
                <a:cs typeface="Arial" panose="020B0604020202020204" pitchFamily="34" charset="0"/>
              </a:rPr>
              <a:t>) az a csatlakozó, amelyik összeköti az alaplapot és magát a processzort. </a:t>
            </a:r>
          </a:p>
          <a:p>
            <a:r>
              <a:rPr lang="hu-HU" altLang="hu-HU" sz="2700" smtClean="0">
                <a:cs typeface="Arial" panose="020B0604020202020204" pitchFamily="34" charset="0"/>
              </a:rPr>
              <a:t>A legtöbb processzort manapság </a:t>
            </a:r>
            <a:r>
              <a:rPr lang="hu-HU" altLang="hu-HU" sz="2700" b="1" smtClean="0">
                <a:cs typeface="Arial" panose="020B0604020202020204" pitchFamily="34" charset="0"/>
              </a:rPr>
              <a:t>PGA tokozással (PGA - Pin Grid Array) </a:t>
            </a:r>
            <a:r>
              <a:rPr lang="hu-HU" altLang="hu-HU" sz="2700" smtClean="0">
                <a:cs typeface="Arial" panose="020B0604020202020204" pitchFamily="34" charset="0"/>
              </a:rPr>
              <a:t>gyártják, ami egy fizikai erő nélküli cserét biztosító (</a:t>
            </a:r>
            <a:r>
              <a:rPr lang="hu-HU" altLang="hu-HU" sz="2700" b="1" smtClean="0">
                <a:cs typeface="Arial" panose="020B0604020202020204" pitchFamily="34" charset="0"/>
              </a:rPr>
              <a:t>ZIF – Zero Insertion Force</a:t>
            </a:r>
            <a:r>
              <a:rPr lang="hu-HU" altLang="hu-HU" sz="2700" smtClean="0">
                <a:cs typeface="Arial" panose="020B0604020202020204" pitchFamily="34" charset="0"/>
              </a:rPr>
              <a:t>) csatlakozóba illeszthető, ahol a processzor alsó részén sorakozó </a:t>
            </a:r>
            <a:r>
              <a:rPr lang="hu-HU" altLang="hu-HU" sz="2700" b="1" smtClean="0">
                <a:cs typeface="Arial" panose="020B0604020202020204" pitchFamily="34" charset="0"/>
              </a:rPr>
              <a:t>érintkezők</a:t>
            </a:r>
            <a:r>
              <a:rPr lang="hu-HU" altLang="hu-HU" sz="2700" smtClean="0">
                <a:cs typeface="Arial" panose="020B0604020202020204" pitchFamily="34" charset="0"/>
              </a:rPr>
              <a:t> illeszkednek a foglalatba. </a:t>
            </a:r>
          </a:p>
          <a:p>
            <a:r>
              <a:rPr lang="hu-HU" altLang="hu-HU" sz="2700" b="1" smtClean="0">
                <a:cs typeface="Arial" panose="020B0604020202020204" pitchFamily="34" charset="0"/>
              </a:rPr>
              <a:t>CPU rendszerbusz</a:t>
            </a:r>
            <a:r>
              <a:rPr lang="hu-HU" altLang="hu-HU" sz="2700" smtClean="0">
                <a:cs typeface="Arial" panose="020B0604020202020204" pitchFamily="34" charset="0"/>
              </a:rPr>
              <a:t> (</a:t>
            </a:r>
            <a:r>
              <a:rPr lang="hu-HU" altLang="hu-HU" sz="2700" b="1" smtClean="0">
                <a:cs typeface="Arial" panose="020B0604020202020204" pitchFamily="34" charset="0"/>
              </a:rPr>
              <a:t>FSB</a:t>
            </a:r>
            <a:r>
              <a:rPr lang="hu-HU" altLang="hu-HU" sz="2700" smtClean="0">
                <a:cs typeface="Arial" panose="020B0604020202020204" pitchFamily="34" charset="0"/>
              </a:rPr>
              <a:t> front side bus) </a:t>
            </a:r>
            <a:br>
              <a:rPr lang="hu-HU" altLang="hu-HU" sz="2700" smtClean="0">
                <a:cs typeface="Arial" panose="020B0604020202020204" pitchFamily="34" charset="0"/>
              </a:rPr>
            </a:br>
            <a:r>
              <a:rPr lang="hu-HU" altLang="hu-HU" sz="2700" smtClean="0">
                <a:cs typeface="Arial" panose="020B0604020202020204" pitchFamily="34" charset="0"/>
              </a:rPr>
              <a:t>Minél szélesebb a processzor adatbusza, annál nagyobb a processzor teljesítőképessége. A jelenlegi processzorok 32 vagy 64 bites adatbusszal rendelkeznek.</a:t>
            </a:r>
            <a:endParaRPr lang="hu-HU" altLang="hu-HU" sz="27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2222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Hűtési rendszerek</a:t>
            </a:r>
          </a:p>
        </p:txBody>
      </p:sp>
      <p:sp>
        <p:nvSpPr>
          <p:cNvPr id="36868" name="Tartalom helye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r>
              <a:rPr lang="hu-HU" altLang="hu-HU" sz="2500" smtClean="0"/>
              <a:t>Az elektromos összetevők </a:t>
            </a:r>
            <a:r>
              <a:rPr lang="hu-HU" altLang="hu-HU" sz="2500" b="1" smtClean="0"/>
              <a:t>hőt termelnek</a:t>
            </a:r>
            <a:r>
              <a:rPr lang="hu-HU" altLang="hu-HU" sz="2500" smtClean="0"/>
              <a:t>. </a:t>
            </a:r>
          </a:p>
          <a:p>
            <a:r>
              <a:rPr lang="hu-HU" altLang="hu-HU" sz="2500" smtClean="0"/>
              <a:t>Az alkatrészek nagyobb teljesítményre képesek, ha nem melegszenek fel túlságosan. </a:t>
            </a:r>
            <a:r>
              <a:rPr lang="hu-HU" altLang="hu-HU" sz="2500" b="1" smtClean="0"/>
              <a:t>Hőt el kell vezetni</a:t>
            </a:r>
            <a:r>
              <a:rPr lang="hu-HU" altLang="hu-HU" sz="2500" smtClean="0"/>
              <a:t>! (</a:t>
            </a:r>
            <a:r>
              <a:rPr lang="hu-HU" altLang="hu-HU" sz="2500" b="1" smtClean="0"/>
              <a:t>A</a:t>
            </a:r>
            <a:r>
              <a:rPr lang="hu-HU" altLang="hu-HU" sz="2500" smtClean="0"/>
              <a:t> és </a:t>
            </a:r>
            <a:r>
              <a:rPr lang="hu-HU" altLang="hu-HU" sz="2500" b="1" smtClean="0"/>
              <a:t>P</a:t>
            </a:r>
            <a:r>
              <a:rPr lang="hu-HU" altLang="hu-HU" sz="2500" smtClean="0"/>
              <a:t>)</a:t>
            </a:r>
          </a:p>
          <a:p>
            <a:r>
              <a:rPr lang="hu-HU" altLang="hu-HU" sz="2500" smtClean="0"/>
              <a:t>Amennyiben nem sikerül a felesleges hőt eltávolítani, akkor a számítógép lassabban fog működni.</a:t>
            </a:r>
          </a:p>
          <a:p>
            <a:r>
              <a:rPr lang="hu-HU" altLang="hu-HU" sz="2500" smtClean="0"/>
              <a:t>Ha túl sok hő termelődik, akkor megsérülhetnek a belső összetevők, szélső esetben tönkre mehetnek.</a:t>
            </a:r>
          </a:p>
          <a:p>
            <a:r>
              <a:rPr lang="hu-HU" altLang="hu-HU" sz="2500" b="1" smtClean="0">
                <a:latin typeface="Arial" panose="020B0604020202020204" pitchFamily="34" charset="0"/>
                <a:cs typeface="Arial" panose="020B0604020202020204" pitchFamily="34" charset="0"/>
              </a:rPr>
              <a:t>Hűtőventillátor található</a:t>
            </a:r>
            <a:r>
              <a:rPr lang="hu-HU" altLang="hu-HU" sz="2500" smtClean="0">
                <a:cs typeface="Arial" panose="020B0604020202020204" pitchFamily="34" charset="0"/>
              </a:rPr>
              <a:t> (</a:t>
            </a:r>
            <a:r>
              <a:rPr lang="hu-HU" altLang="hu-HU" sz="2500" b="1" smtClean="0">
                <a:cs typeface="Arial" panose="020B0604020202020204" pitchFamily="34" charset="0"/>
              </a:rPr>
              <a:t>aktív</a:t>
            </a:r>
            <a:r>
              <a:rPr lang="hu-HU" altLang="hu-HU" sz="2500" smtClean="0">
                <a:cs typeface="Arial" panose="020B0604020202020204" pitchFamily="34" charset="0"/>
              </a:rPr>
              <a:t> hűtés)</a:t>
            </a:r>
          </a:p>
          <a:p>
            <a:pPr lvl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hu-HU" altLang="hu-HU" sz="2400" smtClean="0">
                <a:cs typeface="Arial" panose="020B0604020202020204" pitchFamily="34" charset="0"/>
              </a:rPr>
              <a:t>tápegység</a:t>
            </a:r>
          </a:p>
          <a:p>
            <a:pPr lvl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hu-HU" altLang="hu-HU" sz="2400" smtClean="0">
                <a:cs typeface="Arial" panose="020B0604020202020204" pitchFamily="34" charset="0"/>
              </a:rPr>
              <a:t>CPU</a:t>
            </a:r>
          </a:p>
          <a:p>
            <a:pPr lvl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hu-HU" altLang="hu-HU" sz="2400" smtClean="0">
                <a:cs typeface="Arial" panose="020B0604020202020204" pitchFamily="34" charset="0"/>
              </a:rPr>
              <a:t>Északi híd</a:t>
            </a:r>
          </a:p>
          <a:p>
            <a:pPr lvl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hu-HU" altLang="hu-HU" sz="2400" smtClean="0">
                <a:cs typeface="Arial" panose="020B0604020202020204" pitchFamily="34" charset="0"/>
              </a:rPr>
              <a:t>Videokártyák (</a:t>
            </a:r>
            <a:r>
              <a:rPr lang="hu-HU" altLang="hu-HU" sz="2400" b="1" smtClean="0">
                <a:cs typeface="Arial" panose="020B0604020202020204" pitchFamily="34" charset="0"/>
              </a:rPr>
              <a:t>GPU</a:t>
            </a:r>
            <a:r>
              <a:rPr lang="hu-HU" altLang="hu-HU" sz="2400" smtClean="0">
                <a:cs typeface="Arial" panose="020B0604020202020204" pitchFamily="34" charset="0"/>
              </a:rPr>
              <a:t>, grafikai processzorai)</a:t>
            </a:r>
            <a:r>
              <a:rPr lang="hu-HU" altLang="hu-HU" sz="2400" smtClean="0"/>
              <a:t> </a:t>
            </a:r>
            <a:r>
              <a:rPr lang="hu-HU" altLang="hu-HU" sz="2400" smtClean="0">
                <a:cs typeface="Arial" panose="020B0604020202020204" pitchFamily="34" charset="0"/>
              </a:rPr>
              <a:t>is nagy mennyiségű hőt termelnek.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Memóriák</a:t>
            </a:r>
          </a:p>
        </p:txBody>
      </p:sp>
      <p:sp>
        <p:nvSpPr>
          <p:cNvPr id="37892" name="Tartalom helye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r>
              <a:rPr lang="hu-HU" altLang="hu-HU" smtClean="0"/>
              <a:t>Csak olvasható memória (</a:t>
            </a:r>
            <a:r>
              <a:rPr lang="hu-HU" altLang="hu-HU" b="1" smtClean="0"/>
              <a:t>ROM</a:t>
            </a:r>
            <a:r>
              <a:rPr lang="hu-HU" altLang="hu-HU" smtClean="0"/>
              <a:t>)</a:t>
            </a:r>
          </a:p>
          <a:p>
            <a:pPr marL="636588" lvl="1" indent="-236538"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2600" smtClean="0">
                <a:cs typeface="Arial" panose="020B0604020202020204" pitchFamily="34" charset="0"/>
              </a:rPr>
              <a:t>ROM – Read Only Memory</a:t>
            </a:r>
          </a:p>
          <a:p>
            <a:pPr marL="636588" lvl="1" indent="-236538"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2600" smtClean="0">
                <a:cs typeface="Arial" panose="020B0604020202020204" pitchFamily="34" charset="0"/>
              </a:rPr>
              <a:t>PROM – Programmer Read Only Memory</a:t>
            </a:r>
          </a:p>
          <a:p>
            <a:pPr marL="636588" lvl="1" indent="-236538"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2600" smtClean="0">
                <a:cs typeface="Arial" panose="020B0604020202020204" pitchFamily="34" charset="0"/>
              </a:rPr>
              <a:t>EPROM – Erase Programmer Read Only Memory</a:t>
            </a:r>
          </a:p>
          <a:p>
            <a:pPr marL="636588" lvl="1" indent="-236538"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2600" smtClean="0">
                <a:cs typeface="Arial" panose="020B0604020202020204" pitchFamily="34" charset="0"/>
              </a:rPr>
              <a:t>EEPROM – Electrically Erase Programmer Read Only Memory</a:t>
            </a:r>
          </a:p>
          <a:p>
            <a:pPr>
              <a:buClr>
                <a:srgbClr val="708CA1"/>
              </a:buClr>
            </a:pPr>
            <a:r>
              <a:rPr lang="hu-HU" altLang="hu-HU" smtClean="0"/>
              <a:t>Írható és olvasható memória (</a:t>
            </a:r>
            <a:r>
              <a:rPr lang="hu-HU" altLang="hu-HU" b="1" smtClean="0"/>
              <a:t>RAM</a:t>
            </a:r>
            <a:r>
              <a:rPr lang="hu-HU" altLang="hu-HU" smtClean="0"/>
              <a:t>)</a:t>
            </a:r>
          </a:p>
          <a:p>
            <a:pPr marL="636588" lvl="1" indent="-236538"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en-US" altLang="hu-HU" sz="2600" smtClean="0">
                <a:cs typeface="Arial" panose="020B0604020202020204" pitchFamily="34" charset="0"/>
              </a:rPr>
              <a:t>Dinamikus DRAM, DRAM (Dynamic Random Access Memory). </a:t>
            </a:r>
            <a:endParaRPr lang="hu-HU" altLang="hu-HU" sz="2600" smtClean="0">
              <a:cs typeface="Arial" panose="020B0604020202020204" pitchFamily="34" charset="0"/>
            </a:endParaRPr>
          </a:p>
          <a:p>
            <a:pPr marL="636588" lvl="1" indent="-236538"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en-US" altLang="hu-HU" sz="2600" smtClean="0">
                <a:cs typeface="Arial" panose="020B0604020202020204" pitchFamily="34" charset="0"/>
              </a:rPr>
              <a:t>Statikus RAM, SRAM (Static Random Access Memory)</a:t>
            </a:r>
            <a:endParaRPr lang="hu-HU" altLang="hu-HU" sz="26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936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Memória modulok</a:t>
            </a:r>
          </a:p>
        </p:txBody>
      </p:sp>
      <p:sp>
        <p:nvSpPr>
          <p:cNvPr id="38916" name="Tartalom helye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800" smtClean="0"/>
              <a:t>A korai számítógépeken foglalatokban kaptak helyet a RAM-ok az alaplapon. </a:t>
            </a:r>
          </a:p>
          <a:p>
            <a:pPr>
              <a:lnSpc>
                <a:spcPct val="80000"/>
              </a:lnSpc>
            </a:pPr>
            <a:r>
              <a:rPr lang="hu-HU" altLang="hu-HU" sz="2800" smtClean="0"/>
              <a:t>Későbbiekben egy önálló nyomtatott áramköri lapra forrasztották a memória chipeket, melyeket </a:t>
            </a:r>
            <a:r>
              <a:rPr lang="hu-HU" altLang="hu-HU" sz="2800" b="1" smtClean="0"/>
              <a:t>memória moduloknak</a:t>
            </a:r>
            <a:r>
              <a:rPr lang="hu-HU" altLang="hu-HU" sz="2800" smtClean="0"/>
              <a:t> hívnak. </a:t>
            </a:r>
          </a:p>
          <a:p>
            <a:pPr>
              <a:lnSpc>
                <a:spcPct val="80000"/>
              </a:lnSpc>
            </a:pPr>
            <a:r>
              <a:rPr lang="hu-HU" altLang="hu-HU" sz="2800" smtClean="0"/>
              <a:t>A CPU az </a:t>
            </a:r>
            <a:r>
              <a:rPr lang="hu-HU" altLang="hu-HU" sz="2800" b="1" smtClean="0"/>
              <a:t>északi hidat</a:t>
            </a:r>
            <a:r>
              <a:rPr lang="hu-HU" altLang="hu-HU" sz="2800" smtClean="0"/>
              <a:t> használja a RAM-mal való összes kommunikációra. </a:t>
            </a:r>
          </a:p>
          <a:p>
            <a:pPr>
              <a:lnSpc>
                <a:spcPct val="80000"/>
              </a:lnSpc>
            </a:pPr>
            <a:r>
              <a:rPr lang="hu-HU" altLang="hu-HU" sz="2800" smtClean="0"/>
              <a:t>Típusai:</a:t>
            </a:r>
          </a:p>
          <a:p>
            <a:pPr lvl="1">
              <a:lnSpc>
                <a:spcPct val="80000"/>
              </a:lnSpc>
            </a:pPr>
            <a:r>
              <a:rPr lang="hu-HU" altLang="hu-HU" smtClean="0"/>
              <a:t>DIP</a:t>
            </a:r>
          </a:p>
          <a:p>
            <a:pPr lvl="1">
              <a:lnSpc>
                <a:spcPct val="80000"/>
              </a:lnSpc>
            </a:pPr>
            <a:r>
              <a:rPr lang="hu-HU" altLang="hu-HU" smtClean="0"/>
              <a:t>SIMM</a:t>
            </a:r>
          </a:p>
          <a:p>
            <a:pPr lvl="1">
              <a:lnSpc>
                <a:spcPct val="80000"/>
              </a:lnSpc>
            </a:pPr>
            <a:r>
              <a:rPr lang="hu-HU" altLang="hu-HU" smtClean="0"/>
              <a:t>DIMM (ma DDR-nek nevezzük)</a:t>
            </a:r>
          </a:p>
          <a:p>
            <a:pPr lvl="1">
              <a:lnSpc>
                <a:spcPct val="80000"/>
              </a:lnSpc>
            </a:pPr>
            <a:r>
              <a:rPr lang="hu-HU" altLang="hu-HU" smtClean="0"/>
              <a:t>RIMM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89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20875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Cache</a:t>
            </a:r>
          </a:p>
        </p:txBody>
      </p:sp>
      <p:sp>
        <p:nvSpPr>
          <p:cNvPr id="39940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u-HU" altLang="ja-JP" sz="3000" smtClean="0"/>
              <a:t>Az SRAM-ot cache (</a:t>
            </a:r>
            <a:r>
              <a:rPr lang="hu-HU" altLang="ja-JP" sz="3000" b="1" smtClean="0"/>
              <a:t>gyorsító</a:t>
            </a:r>
            <a:r>
              <a:rPr lang="hu-HU" altLang="ja-JP" sz="3000" smtClean="0"/>
              <a:t>) memóriaként használják a többször használt adatok tárolására. </a:t>
            </a:r>
          </a:p>
          <a:p>
            <a:r>
              <a:rPr lang="hu-HU" altLang="ja-JP" sz="3000" smtClean="0"/>
              <a:t>Az </a:t>
            </a:r>
            <a:r>
              <a:rPr lang="hu-HU" altLang="ja-JP" sz="3000" b="1" smtClean="0"/>
              <a:t>SRAM</a:t>
            </a:r>
            <a:r>
              <a:rPr lang="hu-HU" altLang="ja-JP" sz="3000" smtClean="0"/>
              <a:t> (Statikus RAM) gyorsabb elérést biztosít a processzor számára, mint a lassabb </a:t>
            </a:r>
            <a:r>
              <a:rPr lang="hu-HU" altLang="ja-JP" sz="3000" b="1" smtClean="0"/>
              <a:t>DRAM</a:t>
            </a:r>
            <a:r>
              <a:rPr lang="hu-HU" altLang="ja-JP" sz="3000" smtClean="0"/>
              <a:t> (Dinamikus RAM) alapú rendszermemória.</a:t>
            </a:r>
          </a:p>
          <a:p>
            <a:pPr>
              <a:lnSpc>
                <a:spcPct val="110000"/>
              </a:lnSpc>
            </a:pPr>
            <a:r>
              <a:rPr lang="hu-HU" altLang="ja-JP" sz="3000" smtClean="0">
                <a:cs typeface="Arial" panose="020B0604020202020204" pitchFamily="34" charset="0"/>
              </a:rPr>
              <a:t>Tí</a:t>
            </a:r>
            <a:r>
              <a:rPr lang="hu-HU" altLang="ja-JP" sz="3000" smtClean="0"/>
              <a:t>pusai: </a:t>
            </a:r>
          </a:p>
          <a:p>
            <a:pPr lvl="1">
              <a:lnSpc>
                <a:spcPct val="110000"/>
              </a:lnSpc>
            </a:pPr>
            <a:r>
              <a:rPr lang="hu-HU" altLang="ja-JP" sz="2600" smtClean="0"/>
              <a:t>külső</a:t>
            </a:r>
          </a:p>
          <a:p>
            <a:pPr lvl="1">
              <a:lnSpc>
                <a:spcPct val="110000"/>
              </a:lnSpc>
            </a:pPr>
            <a:r>
              <a:rPr lang="hu-HU" altLang="ja-JP" sz="2600" smtClean="0"/>
              <a:t>belső – L1, L2, L3 szintű (layer)</a:t>
            </a:r>
            <a:endParaRPr lang="hu-HU" altLang="hu-HU" sz="26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0963" name="Picture 6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569325" cy="597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936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Papír alapú tárolók</a:t>
            </a:r>
          </a:p>
        </p:txBody>
      </p:sp>
      <p:sp>
        <p:nvSpPr>
          <p:cNvPr id="41988" name="Tartalom helye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b="1" smtClean="0"/>
              <a:t>lyukkártya</a:t>
            </a:r>
          </a:p>
          <a:p>
            <a:pPr>
              <a:lnSpc>
                <a:spcPct val="80000"/>
              </a:lnSpc>
            </a:pPr>
            <a:r>
              <a:rPr lang="hu-HU" altLang="hu-HU" sz="2400" b="1" smtClean="0"/>
              <a:t>lyukszalag</a:t>
            </a:r>
          </a:p>
          <a:p>
            <a:pPr lvl="1">
              <a:lnSpc>
                <a:spcPct val="80000"/>
              </a:lnSpc>
            </a:pPr>
            <a:r>
              <a:rPr lang="hu-HU" altLang="hu-HU" sz="2400" smtClean="0">
                <a:cs typeface="Arial" panose="020B0604020202020204" pitchFamily="34" charset="0"/>
              </a:rPr>
              <a:t>Már a </a:t>
            </a:r>
            <a:r>
              <a:rPr lang="hu-HU" altLang="hu-HU" sz="2400" b="1" smtClean="0">
                <a:cs typeface="Arial" panose="020B0604020202020204" pitchFamily="34" charset="0"/>
              </a:rPr>
              <a:t>középkor végén</a:t>
            </a:r>
            <a:r>
              <a:rPr lang="hu-HU" altLang="hu-HU" sz="2400" smtClean="0">
                <a:cs typeface="Arial" panose="020B0604020202020204" pitchFamily="34" charset="0"/>
              </a:rPr>
              <a:t> alkalmazták őket mechanikai szerkezetek vezérlésére. </a:t>
            </a:r>
          </a:p>
          <a:p>
            <a:pPr lvl="1">
              <a:lnSpc>
                <a:spcPct val="80000"/>
              </a:lnSpc>
            </a:pPr>
            <a:r>
              <a:rPr lang="hu-HU" altLang="hu-HU" sz="2400" smtClean="0">
                <a:cs typeface="Arial" panose="020B0604020202020204" pitchFamily="34" charset="0"/>
              </a:rPr>
              <a:t>A legtöbb zenegép, harangjáték is ezzel működött.</a:t>
            </a:r>
          </a:p>
          <a:p>
            <a:pPr lvl="1">
              <a:lnSpc>
                <a:spcPct val="80000"/>
              </a:lnSpc>
            </a:pPr>
            <a:r>
              <a:rPr lang="hu-HU" altLang="hu-HU" sz="2400" smtClean="0">
                <a:cs typeface="Arial" panose="020B0604020202020204" pitchFamily="34" charset="0"/>
              </a:rPr>
              <a:t>Az első gépeknél lyukkártyákon tárolták az adatokat is és a programokat is. </a:t>
            </a:r>
          </a:p>
          <a:p>
            <a:pPr lvl="1">
              <a:lnSpc>
                <a:spcPct val="80000"/>
              </a:lnSpc>
            </a:pPr>
            <a:r>
              <a:rPr lang="hu-HU" altLang="hu-HU" sz="2400" smtClean="0">
                <a:cs typeface="Arial" panose="020B0604020202020204" pitchFamily="34" charset="0"/>
              </a:rPr>
              <a:t>A kártyalapon elhelyezett lyukak, illetve ezek pontos helye adta megfelelő kódolással az információt.</a:t>
            </a:r>
          </a:p>
          <a:p>
            <a:pPr lvl="1">
              <a:lnSpc>
                <a:spcPct val="80000"/>
              </a:lnSpc>
            </a:pPr>
            <a:r>
              <a:rPr lang="hu-HU" altLang="hu-HU" sz="2400" smtClean="0">
                <a:cs typeface="Arial" panose="020B0604020202020204" pitchFamily="34" charset="0"/>
              </a:rPr>
              <a:t>A kártyákon </a:t>
            </a:r>
            <a:r>
              <a:rPr lang="hu-HU" altLang="hu-HU" sz="2400" b="1" smtClean="0">
                <a:cs typeface="Arial" panose="020B0604020202020204" pitchFamily="34" charset="0"/>
              </a:rPr>
              <a:t>80 sor</a:t>
            </a:r>
            <a:r>
              <a:rPr lang="hu-HU" altLang="hu-HU" sz="2400" smtClean="0">
                <a:cs typeface="Arial" panose="020B0604020202020204" pitchFamily="34" charset="0"/>
              </a:rPr>
              <a:t> volt, és egy sorban 12 hely. Kártyánként kb. 80 karaktert lehetett tárolni, ami valójában egy sornyi szöveget jelent.</a:t>
            </a:r>
          </a:p>
          <a:p>
            <a:pPr lvl="1">
              <a:lnSpc>
                <a:spcPct val="80000"/>
              </a:lnSpc>
            </a:pPr>
            <a:r>
              <a:rPr lang="hu-HU" altLang="hu-HU" sz="2400" smtClean="0">
                <a:cs typeface="Arial" panose="020B0604020202020204" pitchFamily="34" charset="0"/>
              </a:rPr>
              <a:t>Másik változat a </a:t>
            </a:r>
            <a:r>
              <a:rPr lang="hu-HU" altLang="hu-HU" sz="2400" b="1" smtClean="0">
                <a:cs typeface="Arial" panose="020B0604020202020204" pitchFamily="34" charset="0"/>
              </a:rPr>
              <a:t>lyukszalag</a:t>
            </a:r>
            <a:r>
              <a:rPr lang="hu-HU" altLang="hu-HU" sz="2400" smtClean="0">
                <a:cs typeface="Arial" panose="020B0604020202020204" pitchFamily="34" charset="0"/>
              </a:rPr>
              <a:t>, ami egy hosszú, </a:t>
            </a:r>
            <a:br>
              <a:rPr lang="hu-HU" altLang="hu-HU" sz="2400" smtClean="0">
                <a:cs typeface="Arial" panose="020B0604020202020204" pitchFamily="34" charset="0"/>
              </a:rPr>
            </a:br>
            <a:r>
              <a:rPr lang="hu-HU" altLang="hu-HU" sz="2400" smtClean="0">
                <a:cs typeface="Arial" panose="020B0604020202020204" pitchFamily="34" charset="0"/>
              </a:rPr>
              <a:t>vékony szalag, ez tartalmazta a lyukakkal kódolt </a:t>
            </a:r>
            <a:br>
              <a:rPr lang="hu-HU" altLang="hu-HU" sz="2400" smtClean="0">
                <a:cs typeface="Arial" panose="020B0604020202020204" pitchFamily="34" charset="0"/>
              </a:rPr>
            </a:br>
            <a:r>
              <a:rPr lang="hu-HU" altLang="hu-HU" sz="2400" smtClean="0">
                <a:cs typeface="Arial" panose="020B0604020202020204" pitchFamily="34" charset="0"/>
              </a:rPr>
              <a:t>adatokat.</a:t>
            </a:r>
            <a:endParaRPr lang="hu-HU" altLang="hu-HU" sz="24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936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Mágneses alapú tárolók 1.</a:t>
            </a:r>
          </a:p>
        </p:txBody>
      </p:sp>
      <p:sp>
        <p:nvSpPr>
          <p:cNvPr id="43012" name="Tartalom helye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smtClean="0"/>
              <a:t>Mágnesszalagos egység – </a:t>
            </a:r>
            <a:r>
              <a:rPr lang="hu-HU" altLang="hu-HU" sz="2800" b="1" smtClean="0"/>
              <a:t>streamer</a:t>
            </a:r>
          </a:p>
          <a:p>
            <a:pPr>
              <a:lnSpc>
                <a:spcPct val="90000"/>
              </a:lnSpc>
            </a:pPr>
            <a:r>
              <a:rPr lang="hu-HU" altLang="hu-HU" sz="2800" smtClean="0"/>
              <a:t>Hajlékonylemezes (</a:t>
            </a:r>
            <a:r>
              <a:rPr lang="hu-HU" altLang="hu-HU" sz="2800" b="1" smtClean="0"/>
              <a:t>floppy</a:t>
            </a:r>
            <a:r>
              <a:rPr lang="hu-HU" altLang="hu-HU" sz="2800" smtClean="0"/>
              <a:t>) meghajtó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2600" smtClean="0">
                <a:cs typeface="Arial" panose="020B0604020202020204" pitchFamily="34" charset="0"/>
              </a:rPr>
              <a:t>A hajlékonylemezes meghajtó (Floppy Disk Drive – </a:t>
            </a:r>
            <a:r>
              <a:rPr lang="hu-HU" altLang="hu-HU" sz="2600" b="1" smtClean="0">
                <a:cs typeface="Arial" panose="020B0604020202020204" pitchFamily="34" charset="0"/>
              </a:rPr>
              <a:t>FDD</a:t>
            </a:r>
            <a:r>
              <a:rPr lang="hu-HU" altLang="hu-HU" sz="2600" smtClean="0">
                <a:cs typeface="Arial" panose="020B0604020202020204" pitchFamily="34" charset="0"/>
              </a:rPr>
              <a:t>) olyan tárolóeszköz, amely cserélhető </a:t>
            </a:r>
            <a:r>
              <a:rPr lang="hu-HU" altLang="hu-HU" sz="2600" b="1" smtClean="0">
                <a:cs typeface="Arial" panose="020B0604020202020204" pitchFamily="34" charset="0"/>
              </a:rPr>
              <a:t>3,5“</a:t>
            </a:r>
            <a:r>
              <a:rPr lang="hu-HU" altLang="hu-HU" sz="2600" smtClean="0">
                <a:cs typeface="Arial" panose="020B0604020202020204" pitchFamily="34" charset="0"/>
              </a:rPr>
              <a:t> méretű floppy lemezeket használ. Ezen a mágneses lemezen 720 KB vagy </a:t>
            </a:r>
            <a:r>
              <a:rPr lang="hu-HU" altLang="hu-HU" sz="2600" b="1" smtClean="0">
                <a:cs typeface="Arial" panose="020B0604020202020204" pitchFamily="34" charset="0"/>
              </a:rPr>
              <a:t>1.44 MB</a:t>
            </a:r>
            <a:r>
              <a:rPr lang="hu-HU" altLang="hu-HU" sz="2600" smtClean="0">
                <a:cs typeface="Arial" panose="020B0604020202020204" pitchFamily="34" charset="0"/>
              </a:rPr>
              <a:t> adat fér el.</a:t>
            </a:r>
          </a:p>
          <a:p>
            <a:pPr>
              <a:lnSpc>
                <a:spcPct val="90000"/>
              </a:lnSpc>
            </a:pPr>
            <a:r>
              <a:rPr lang="hu-HU" altLang="hu-HU" sz="2800" smtClean="0"/>
              <a:t>Merevlemez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mtClean="0">
                <a:cs typeface="Arial" panose="020B0604020202020204" pitchFamily="34" charset="0"/>
              </a:rPr>
              <a:t>A merevlemez (Hard Disk Drive – </a:t>
            </a:r>
            <a:r>
              <a:rPr lang="hu-HU" altLang="hu-HU" b="1" smtClean="0">
                <a:cs typeface="Arial" panose="020B0604020202020204" pitchFamily="34" charset="0"/>
              </a:rPr>
              <a:t>HDD</a:t>
            </a:r>
            <a:r>
              <a:rPr lang="hu-HU" altLang="hu-HU" smtClean="0"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mtClean="0">
                <a:cs typeface="Arial" panose="020B0604020202020204" pitchFamily="34" charset="0"/>
              </a:rPr>
              <a:t>A merevlemezt tartós adattárolásra használják.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mtClean="0">
                <a:cs typeface="Arial" panose="020B0604020202020204" pitchFamily="34" charset="0"/>
              </a:rPr>
              <a:t>Általában tartalmazza az operációs rendszert és az alkalmazásokat.</a:t>
            </a:r>
            <a:endParaRPr lang="hu-HU" altLang="hu-HU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207"/>
            <a:ext cx="8229600" cy="8174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z="4000" b="1">
                <a:cs typeface="Arial" charset="0"/>
              </a:rPr>
              <a:t>Generációk összefoglalása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903288"/>
            <a:ext cx="8893175" cy="576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936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Mágneses alapú tárolók 2.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403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196975"/>
            <a:ext cx="1990725" cy="1438275"/>
          </a:xfrm>
        </p:spPr>
      </p:pic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852738"/>
            <a:ext cx="24717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781300"/>
            <a:ext cx="17240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237648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4" descr="hd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54563"/>
            <a:ext cx="2952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Optikai meghajtók</a:t>
            </a:r>
          </a:p>
        </p:txBody>
      </p:sp>
      <p:sp>
        <p:nvSpPr>
          <p:cNvPr id="45060" name="Tartalom helye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785225" cy="5400675"/>
          </a:xfrm>
        </p:spPr>
        <p:txBody>
          <a:bodyPr/>
          <a:lstStyle/>
          <a:p>
            <a:pPr marL="236538" indent="-236538" defTabSz="814388">
              <a:spcBef>
                <a:spcPct val="10000"/>
              </a:spcBef>
            </a:pPr>
            <a:r>
              <a:rPr lang="hu-HU" altLang="hu-HU" sz="2800" smtClean="0"/>
              <a:t>Az optikai meghajtó olyan háttértároló, amely </a:t>
            </a:r>
            <a:r>
              <a:rPr lang="hu-HU" altLang="hu-HU" sz="2800" b="1" smtClean="0"/>
              <a:t>lézersugár</a:t>
            </a:r>
            <a:r>
              <a:rPr lang="hu-HU" altLang="hu-HU" sz="2800" smtClean="0"/>
              <a:t> segítségével olvassa be, illetve írja ki az adatokat optikai adathordozóról. </a:t>
            </a:r>
          </a:p>
          <a:p>
            <a:pPr marL="236538" indent="-236538" defTabSz="814388">
              <a:spcBef>
                <a:spcPct val="10000"/>
              </a:spcBef>
            </a:pPr>
            <a:r>
              <a:rPr lang="hu-HU" altLang="hu-HU" sz="2800" smtClean="0"/>
              <a:t>Három típusát különböztetjük meg:	</a:t>
            </a:r>
          </a:p>
          <a:p>
            <a:pPr marL="649288" lvl="1" indent="-249238" defTabSz="814388">
              <a:spcBef>
                <a:spcPct val="10000"/>
              </a:spcBef>
            </a:pPr>
            <a:r>
              <a:rPr lang="hu-HU" altLang="hu-HU" sz="2600" b="1" smtClean="0"/>
              <a:t>CD</a:t>
            </a:r>
            <a:r>
              <a:rPr lang="hu-HU" altLang="hu-HU" sz="2600" smtClean="0"/>
              <a:t> (Compact Disc) – 1980 Philips – Sony (650/70 MB, 74/80 perc, High Capacity: 800 MB, 90 perc egy oldalon)</a:t>
            </a:r>
          </a:p>
          <a:p>
            <a:pPr marL="649288" lvl="1" indent="-249238" defTabSz="814388">
              <a:spcBef>
                <a:spcPct val="10000"/>
              </a:spcBef>
            </a:pPr>
            <a:r>
              <a:rPr lang="hu-HU" altLang="hu-HU" sz="2600" b="1" smtClean="0"/>
              <a:t>DVD </a:t>
            </a:r>
            <a:r>
              <a:rPr lang="hu-HU" altLang="hu-HU" sz="2600" smtClean="0"/>
              <a:t>(Digital Versatile Disc) – 1996 (4,7; 8,5; 9,4; 17,1 GB)</a:t>
            </a:r>
          </a:p>
          <a:p>
            <a:pPr marL="649288" lvl="1" indent="-249238" defTabSz="814388">
              <a:spcBef>
                <a:spcPct val="10000"/>
              </a:spcBef>
            </a:pPr>
            <a:r>
              <a:rPr lang="hu-HU" altLang="hu-HU" sz="2600" b="1" smtClean="0"/>
              <a:t>Blu-ray </a:t>
            </a:r>
            <a:r>
              <a:rPr lang="hu-HU" altLang="hu-HU" sz="2600" smtClean="0"/>
              <a:t>– 2006 (BD-R: 25 GB, BD-R DL: 50 GB, max. 500 GD)</a:t>
            </a:r>
          </a:p>
          <a:p>
            <a:pPr marL="236538" indent="-236538" defTabSz="814388">
              <a:spcBef>
                <a:spcPct val="100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2800" b="1" smtClean="0">
                <a:cs typeface="Arial" panose="020B0604020202020204" pitchFamily="34" charset="0"/>
              </a:rPr>
              <a:t>A CD és DVD adathordozó lehet </a:t>
            </a:r>
            <a:r>
              <a:rPr lang="hu-HU" altLang="hu-HU" sz="2800" smtClean="0">
                <a:cs typeface="Arial" panose="020B0604020202020204" pitchFamily="34" charset="0"/>
              </a:rPr>
              <a:t>	</a:t>
            </a:r>
          </a:p>
          <a:p>
            <a:pPr marL="649288" lvl="1" indent="-249238" defTabSz="814388">
              <a:spcBef>
                <a:spcPct val="10000"/>
              </a:spcBef>
              <a:buClr>
                <a:srgbClr val="708CA1"/>
              </a:buClr>
            </a:pPr>
            <a:r>
              <a:rPr lang="hu-HU" altLang="hu-HU" sz="2600" smtClean="0"/>
              <a:t>előre rögzített (csak olvasható, CD-ROM, DVD ROM),</a:t>
            </a:r>
          </a:p>
          <a:p>
            <a:pPr marL="649288" lvl="1" indent="-249238" defTabSz="814388">
              <a:spcBef>
                <a:spcPct val="10000"/>
              </a:spcBef>
              <a:buClr>
                <a:srgbClr val="708CA1"/>
              </a:buClr>
            </a:pPr>
            <a:r>
              <a:rPr lang="hu-HU" altLang="hu-HU" sz="2600" smtClean="0"/>
              <a:t>írható (egyszer írható (Recordable), CD-R, DVD-R,DVD+R),</a:t>
            </a:r>
          </a:p>
          <a:p>
            <a:pPr marL="649288" lvl="1" indent="-249238" defTabSz="814388">
              <a:spcBef>
                <a:spcPct val="10000"/>
              </a:spcBef>
              <a:buClr>
                <a:srgbClr val="708CA1"/>
              </a:buClr>
            </a:pPr>
            <a:r>
              <a:rPr lang="hu-HU" altLang="hu-HU" sz="2600" smtClean="0"/>
              <a:t>újraírható (többször olvasható és írható (ReWrite), CD-RW) 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Félvezetős memóriatárak</a:t>
            </a:r>
          </a:p>
        </p:txBody>
      </p:sp>
      <p:sp>
        <p:nvSpPr>
          <p:cNvPr id="46084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54013" indent="-354013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3000" smtClean="0">
                <a:cs typeface="Arial" panose="020B0604020202020204" pitchFamily="34" charset="0"/>
              </a:rPr>
              <a:t>A </a:t>
            </a:r>
            <a:r>
              <a:rPr lang="hu-HU" altLang="hu-HU" sz="3000" b="1" smtClean="0">
                <a:cs typeface="Arial" panose="020B0604020202020204" pitchFamily="34" charset="0"/>
              </a:rPr>
              <a:t>flash meghajtó</a:t>
            </a:r>
            <a:r>
              <a:rPr lang="hu-HU" altLang="hu-HU" sz="3000" smtClean="0">
                <a:cs typeface="Arial" panose="020B0604020202020204" pitchFamily="34" charset="0"/>
              </a:rPr>
              <a:t>, pendrive-ként is ismert, olyan  cserélhető háttértároló,mely az </a:t>
            </a:r>
            <a:r>
              <a:rPr lang="hu-HU" altLang="hu-HU" sz="3000" b="1" smtClean="0">
                <a:cs typeface="Arial" panose="020B0604020202020204" pitchFamily="34" charset="0"/>
              </a:rPr>
              <a:t>USB porthoz</a:t>
            </a:r>
            <a:r>
              <a:rPr lang="hu-HU" altLang="hu-HU" sz="3000" smtClean="0">
                <a:cs typeface="Arial" panose="020B0604020202020204" pitchFamily="34" charset="0"/>
              </a:rPr>
              <a:t>  csatlakoztatható. </a:t>
            </a:r>
          </a:p>
          <a:p>
            <a:pPr marL="354013" indent="-354013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3000" smtClean="0">
                <a:cs typeface="Arial" panose="020B0604020202020204" pitchFamily="34" charset="0"/>
              </a:rPr>
              <a:t>A flash meghajtó olyan </a:t>
            </a:r>
            <a:r>
              <a:rPr lang="hu-HU" altLang="hu-HU" sz="3000" b="1" smtClean="0">
                <a:cs typeface="Arial" panose="020B0604020202020204" pitchFamily="34" charset="0"/>
              </a:rPr>
              <a:t>speciális típusú memóriát</a:t>
            </a:r>
            <a:r>
              <a:rPr lang="hu-HU" altLang="hu-HU" sz="3000" smtClean="0">
                <a:cs typeface="Arial" panose="020B0604020202020204" pitchFamily="34" charset="0"/>
              </a:rPr>
              <a:t> használ,  ami nem igényel energiát az adatok megtartásához. </a:t>
            </a:r>
          </a:p>
          <a:p>
            <a:pPr marL="354013" indent="-354013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3000" smtClean="0">
                <a:cs typeface="Arial" panose="020B0604020202020204" pitchFamily="34" charset="0"/>
              </a:rPr>
              <a:t>Ezen meghajtókat ugyanolyan módon lehet elérni az  operációs rendszerben, mint bármely más típusú meghajtót. </a:t>
            </a:r>
            <a:endParaRPr lang="hu-HU" altLang="hu-HU" sz="30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165101"/>
            <a:ext cx="8229600" cy="114299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Memóriakártyák</a:t>
            </a:r>
          </a:p>
        </p:txBody>
      </p:sp>
      <p:sp>
        <p:nvSpPr>
          <p:cNvPr id="47108" name="Tartalom helye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Típusai: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800" b="1" smtClean="0">
                <a:cs typeface="Arial" panose="020B0604020202020204" pitchFamily="34" charset="0"/>
              </a:rPr>
              <a:t>Compact Flash (CF)</a:t>
            </a:r>
            <a:r>
              <a:rPr lang="hu-HU" altLang="hu-HU" sz="2800" smtClean="0">
                <a:cs typeface="Arial" panose="020B0604020202020204" pitchFamily="34" charset="0"/>
              </a:rPr>
              <a:t/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2800" smtClean="0">
                <a:cs typeface="Arial" panose="020B0604020202020204" pitchFamily="34" charset="0"/>
              </a:rPr>
              <a:t>	SunDisk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 </a:t>
            </a:r>
            <a:r>
              <a:rPr lang="hu-HU" altLang="hu-HU" sz="2800" b="1" smtClean="0">
                <a:cs typeface="Arial" panose="020B0604020202020204" pitchFamily="34" charset="0"/>
              </a:rPr>
              <a:t>SmartMedia (SM)</a:t>
            </a:r>
            <a:r>
              <a:rPr lang="hu-HU" altLang="hu-HU" sz="2800" smtClean="0">
                <a:cs typeface="Arial" panose="020B0604020202020204" pitchFamily="34" charset="0"/>
              </a:rPr>
              <a:t/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2800" smtClean="0">
                <a:cs typeface="Arial" panose="020B0604020202020204" pitchFamily="34" charset="0"/>
              </a:rPr>
              <a:t>	Toshiba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  </a:t>
            </a:r>
            <a:r>
              <a:rPr lang="hu-HU" altLang="hu-HU" sz="2800" b="1" smtClean="0">
                <a:cs typeface="Arial" panose="020B0604020202020204" pitchFamily="34" charset="0"/>
              </a:rPr>
              <a:t>MultiMedia kártya (MMC)</a:t>
            </a:r>
            <a:r>
              <a:rPr lang="hu-HU" altLang="hu-HU" sz="2800" smtClean="0">
                <a:cs typeface="Arial" panose="020B0604020202020204" pitchFamily="34" charset="0"/>
              </a:rPr>
              <a:t/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2800" smtClean="0">
                <a:cs typeface="Arial" panose="020B0604020202020204" pitchFamily="34" charset="0"/>
              </a:rPr>
              <a:t>	Sony - Siemens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 </a:t>
            </a:r>
            <a:r>
              <a:rPr lang="hu-HU" altLang="hu-HU" sz="2800" b="1" smtClean="0">
                <a:cs typeface="Arial" panose="020B0604020202020204" pitchFamily="34" charset="0"/>
              </a:rPr>
              <a:t>Secure Digital (SD) – microSD</a:t>
            </a:r>
            <a:r>
              <a:rPr lang="hu-HU" altLang="hu-HU" sz="2800" smtClean="0">
                <a:cs typeface="Arial" panose="020B0604020202020204" pitchFamily="34" charset="0"/>
              </a:rPr>
              <a:t/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2800" smtClean="0">
                <a:cs typeface="Arial" panose="020B0604020202020204" pitchFamily="34" charset="0"/>
              </a:rPr>
              <a:t>	Panasonic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800" b="1" smtClean="0">
                <a:cs typeface="Arial" panose="020B0604020202020204" pitchFamily="34" charset="0"/>
              </a:rPr>
              <a:t> Memory Stick (MS) </a:t>
            </a:r>
            <a:r>
              <a:rPr lang="hu-HU" altLang="hu-HU" sz="2800" smtClean="0">
                <a:cs typeface="Arial" panose="020B0604020202020204" pitchFamily="34" charset="0"/>
              </a:rPr>
              <a:t/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2800" smtClean="0">
                <a:cs typeface="Arial" panose="020B0604020202020204" pitchFamily="34" charset="0"/>
              </a:rPr>
              <a:t>	 Sony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 </a:t>
            </a:r>
            <a:r>
              <a:rPr lang="hu-HU" altLang="hu-HU" sz="2800" b="1" smtClean="0">
                <a:cs typeface="Arial" panose="020B0604020202020204" pitchFamily="34" charset="0"/>
              </a:rPr>
              <a:t>xD Picture Card (xD)</a:t>
            </a:r>
            <a:r>
              <a:rPr lang="hu-HU" altLang="hu-HU" sz="2800" smtClean="0">
                <a:cs typeface="Arial" panose="020B0604020202020204" pitchFamily="34" charset="0"/>
              </a:rPr>
              <a:t/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2800" smtClean="0">
                <a:cs typeface="Arial" panose="020B0604020202020204" pitchFamily="34" charset="0"/>
              </a:rPr>
              <a:t>	Fujifilm - Olympus</a:t>
            </a:r>
            <a:endParaRPr lang="hu-HU" altLang="hu-HU" sz="27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 dirty="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</a:p>
        </p:txBody>
      </p:sp>
      <p:pic>
        <p:nvPicPr>
          <p:cNvPr id="471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42246">
            <a:off x="4976813" y="1843088"/>
            <a:ext cx="15589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03625"/>
            <a:ext cx="22431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33600"/>
            <a:ext cx="160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sz="4000" b="1" smtClean="0">
                <a:cs typeface="Arial" charset="0"/>
              </a:rPr>
              <a:t>A különböző meghajtók csatlakozótípusai</a:t>
            </a:r>
          </a:p>
        </p:txBody>
      </p:sp>
      <p:sp>
        <p:nvSpPr>
          <p:cNvPr id="48132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ja-JP" b="1" smtClean="0"/>
              <a:t>IDE</a:t>
            </a:r>
            <a:r>
              <a:rPr lang="hu-HU" altLang="ja-JP" smtClean="0"/>
              <a:t> – Integrated Drive Electronics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b="1" smtClean="0"/>
              <a:t>PATA</a:t>
            </a:r>
            <a:r>
              <a:rPr lang="hu-HU" altLang="hu-HU" smtClean="0"/>
              <a:t> (IDE) adatkábel</a:t>
            </a:r>
            <a:endParaRPr lang="hu-HU" altLang="ja-JP" smtClean="0"/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ja-JP" b="1" smtClean="0"/>
              <a:t>EIDE</a:t>
            </a:r>
            <a:r>
              <a:rPr lang="hu-HU" altLang="ja-JP" smtClean="0"/>
              <a:t> – Enhanced Integrated Drive Electronics</a:t>
            </a:r>
          </a:p>
          <a:p>
            <a:pPr marL="236538" indent="-236538" defTabSz="814388"/>
            <a:endParaRPr lang="hu-HU" altLang="hu-HU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81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16338"/>
            <a:ext cx="5327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Belső kábelek</a:t>
            </a:r>
          </a:p>
        </p:txBody>
      </p:sp>
      <p:sp>
        <p:nvSpPr>
          <p:cNvPr id="49156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b="1" smtClean="0"/>
              <a:t>SATA</a:t>
            </a:r>
            <a:r>
              <a:rPr lang="hu-HU" altLang="hu-HU" smtClean="0"/>
              <a:t> adatkábel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smtClean="0"/>
              <a:t>Floppy lemezes meghajtó (</a:t>
            </a:r>
            <a:r>
              <a:rPr lang="hu-HU" altLang="hu-HU" b="1" smtClean="0"/>
              <a:t>FDD</a:t>
            </a:r>
            <a:r>
              <a:rPr lang="hu-HU" altLang="hu-HU" smtClean="0"/>
              <a:t>) </a:t>
            </a:r>
            <a:r>
              <a:rPr lang="hu-HU" altLang="hu-HU" b="1" smtClean="0"/>
              <a:t>adatkábel</a:t>
            </a:r>
          </a:p>
          <a:p>
            <a:pPr marL="236538" indent="-236538" defTabSz="814388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b="1" smtClean="0"/>
              <a:t>SCSI</a:t>
            </a:r>
            <a:r>
              <a:rPr lang="hu-HU" altLang="hu-HU" smtClean="0"/>
              <a:t> adatkábel</a:t>
            </a:r>
          </a:p>
          <a:p>
            <a:pPr marL="236538" indent="-236538" defTabSz="814388"/>
            <a:endParaRPr lang="hu-HU" altLang="hu-HU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 dirty="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sz="4000" b="1" smtClean="0">
                <a:cs typeface="Arial" charset="0"/>
              </a:rPr>
              <a:t>A számítógép csatlakozóinak és kábeleinek elnevezései</a:t>
            </a:r>
          </a:p>
        </p:txBody>
      </p:sp>
      <p:sp>
        <p:nvSpPr>
          <p:cNvPr id="50180" name="Tartalom helye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NIC</a:t>
            </a:r>
            <a:r>
              <a:rPr lang="hu-HU" altLang="hu-HU" sz="2400" smtClean="0"/>
              <a:t> - hálózati csatoló, LAN vezetékes kapcsolathoz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Wireless NIC</a:t>
            </a:r>
            <a:r>
              <a:rPr lang="hu-HU" altLang="hu-HU" sz="2400" smtClean="0"/>
              <a:t> - vezeték nélküli hálózati kapcsolatot biztosít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Hangkártya</a:t>
            </a:r>
            <a:r>
              <a:rPr lang="hu-HU" altLang="hu-HU" sz="2400" smtClean="0"/>
              <a:t> - audio szolgáltatásokat biztosít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Videokártya</a:t>
            </a:r>
            <a:r>
              <a:rPr lang="hu-HU" altLang="hu-HU" sz="2400" smtClean="0"/>
              <a:t> - képmegjelenítési szolgáltatásokat biztosít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Modem adapter</a:t>
            </a:r>
            <a:r>
              <a:rPr lang="hu-HU" altLang="hu-HU" sz="2400" smtClean="0"/>
              <a:t> - internetre való csatlakozást biztosít telefonvonalon keresztül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SCSI vezérlő</a:t>
            </a:r>
            <a:r>
              <a:rPr lang="hu-HU" altLang="hu-HU" sz="2400" smtClean="0"/>
              <a:t> – Small Computer System Interface</a:t>
            </a:r>
            <a:br>
              <a:rPr lang="hu-HU" altLang="hu-HU" sz="2400" smtClean="0"/>
            </a:br>
            <a:r>
              <a:rPr lang="hu-HU" altLang="hu-HU" sz="2400" smtClean="0"/>
              <a:t>Merevlemezek, háttértárolók, szalagos meghajtók </a:t>
            </a:r>
            <a:br>
              <a:rPr lang="hu-HU" altLang="hu-HU" sz="2400" smtClean="0"/>
            </a:br>
            <a:r>
              <a:rPr lang="hu-HU" altLang="hu-HU" sz="2400" smtClean="0"/>
              <a:t>számítógéphez való csatlakoztatásához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RAID vezérlő</a:t>
            </a:r>
            <a:r>
              <a:rPr lang="hu-HU" altLang="hu-HU" sz="2400" smtClean="0"/>
              <a:t> - több merevlemezt csatlakoztat egy géphez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USB csatlakozó</a:t>
            </a:r>
            <a:r>
              <a:rPr lang="hu-HU" altLang="hu-HU" sz="2400" smtClean="0"/>
              <a:t> - perifériák csatlakoztatására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Párhuzamos port</a:t>
            </a:r>
            <a:r>
              <a:rPr lang="hu-HU" altLang="hu-HU" sz="2400" smtClean="0"/>
              <a:t> - perifériák csatlakoztatására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400" b="1" smtClean="0"/>
              <a:t>Soros port</a:t>
            </a:r>
            <a:r>
              <a:rPr lang="hu-HU" altLang="hu-HU" sz="2400" smtClean="0"/>
              <a:t> - perifériák csatlakoztatását teszi lehetővé. 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A soros port</a:t>
            </a:r>
          </a:p>
        </p:txBody>
      </p:sp>
      <p:sp>
        <p:nvSpPr>
          <p:cNvPr id="51204" name="Tartalom helye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114800"/>
          </a:xfrm>
        </p:spPr>
        <p:txBody>
          <a:bodyPr/>
          <a:lstStyle/>
          <a:p>
            <a:pPr marL="236538" indent="-236538" defTabSz="814388">
              <a:spcBef>
                <a:spcPts val="600"/>
              </a:spcBef>
            </a:pPr>
            <a:r>
              <a:rPr lang="hu-HU" altLang="ja-JP" sz="2700" smtClean="0"/>
              <a:t>Általános kommunikációs port. 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ja-JP" sz="2700" smtClean="0"/>
              <a:t>Ma a jelentősége csökkent. </a:t>
            </a:r>
            <a:r>
              <a:rPr lang="hu-HU" altLang="ja-JP" sz="2700" b="1" smtClean="0"/>
              <a:t>RS 232</a:t>
            </a:r>
            <a:r>
              <a:rPr lang="hu-HU" altLang="ja-JP" sz="2700" smtClean="0"/>
              <a:t>-es kártya tartalmazta.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ja-JP" sz="2700" smtClean="0"/>
              <a:t>A soros port csatlakozói lehetnek </a:t>
            </a:r>
            <a:r>
              <a:rPr lang="hu-HU" altLang="ja-JP" sz="2700" b="1" smtClean="0"/>
              <a:t>DB 9</a:t>
            </a:r>
            <a:r>
              <a:rPr lang="hu-HU" altLang="ja-JP" sz="2700" smtClean="0"/>
              <a:t>-es, vagy </a:t>
            </a:r>
            <a:r>
              <a:rPr lang="hu-HU" altLang="ja-JP" sz="2700" b="1" smtClean="0"/>
              <a:t>DB 25</a:t>
            </a:r>
            <a:r>
              <a:rPr lang="hu-HU" altLang="ja-JP" sz="2700" smtClean="0"/>
              <a:t>-ös típusú „</a:t>
            </a:r>
            <a:r>
              <a:rPr lang="hu-HU" altLang="ja-JP" sz="2700" b="1" smtClean="0"/>
              <a:t>apa</a:t>
            </a:r>
            <a:r>
              <a:rPr lang="hu-HU" altLang="ja-JP" sz="2700" smtClean="0"/>
              <a:t>” csatlakozók. 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ja-JP" sz="2700" smtClean="0"/>
              <a:t>Általában modemeket és nyomtatókat szoktak soros kábelekkel csatlakoztatni.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ja-JP" sz="2700" smtClean="0"/>
              <a:t>A soros kábelek maximális hossza </a:t>
            </a:r>
            <a:br>
              <a:rPr lang="hu-HU" altLang="ja-JP" sz="2700" smtClean="0"/>
            </a:br>
            <a:r>
              <a:rPr lang="hu-HU" altLang="ja-JP" sz="2700" b="1" smtClean="0"/>
              <a:t>15,2</a:t>
            </a:r>
            <a:r>
              <a:rPr lang="hu-HU" altLang="ja-JP" sz="2700" smtClean="0"/>
              <a:t> méter (</a:t>
            </a:r>
            <a:r>
              <a:rPr lang="hu-HU" altLang="ja-JP" sz="2700" b="1" smtClean="0"/>
              <a:t>50 láb</a:t>
            </a:r>
            <a:r>
              <a:rPr lang="hu-HU" altLang="ja-JP" sz="2700" smtClean="0"/>
              <a:t>).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ja-JP" sz="2700" smtClean="0"/>
              <a:t>Sebessége: </a:t>
            </a:r>
            <a:r>
              <a:rPr lang="hu-HU" altLang="hu-HU" sz="2700" b="1" smtClean="0"/>
              <a:t>115 kb/s</a:t>
            </a:r>
            <a:r>
              <a:rPr lang="hu-HU" altLang="hu-HU" sz="2700" smtClean="0"/>
              <a:t> </a:t>
            </a:r>
            <a:endParaRPr lang="en-US" altLang="hu-HU" sz="2700" smtClean="0"/>
          </a:p>
          <a:p>
            <a:pPr marL="236538" indent="-236538" defTabSz="814388">
              <a:lnSpc>
                <a:spcPct val="90000"/>
              </a:lnSpc>
            </a:pPr>
            <a:endParaRPr lang="hu-HU" altLang="hu-HU" sz="27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120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2923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936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USB portok és kábelek</a:t>
            </a:r>
          </a:p>
        </p:txBody>
      </p:sp>
      <p:sp>
        <p:nvSpPr>
          <p:cNvPr id="52228" name="Tartalom helye 2"/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785225" cy="5732462"/>
          </a:xfrm>
        </p:spPr>
        <p:txBody>
          <a:bodyPr/>
          <a:lstStyle/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smtClean="0"/>
              <a:t>Univerzális Soros Port (</a:t>
            </a:r>
            <a:r>
              <a:rPr lang="hu-HU" altLang="ja-JP" sz="2200" b="1" smtClean="0"/>
              <a:t>Universal Serial Bus - USB</a:t>
            </a:r>
            <a:r>
              <a:rPr lang="hu-HU" altLang="ja-JP" sz="2200" smtClean="0"/>
              <a:t>) olyan szabványos csatlakozási felület, melyet perifériák számítógéphez való csatlakoztatására használnak.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b="1" smtClean="0"/>
              <a:t>USB 1.1</a:t>
            </a:r>
            <a:r>
              <a:rPr lang="hu-HU" altLang="ja-JP" sz="2200" smtClean="0"/>
              <a:t> - </a:t>
            </a:r>
            <a:r>
              <a:rPr lang="hu-HU" altLang="ja-JP" sz="2200" b="1" smtClean="0"/>
              <a:t>12 Mb/s</a:t>
            </a:r>
            <a:r>
              <a:rPr lang="hu-HU" altLang="ja-JP" sz="2200" smtClean="0"/>
              <a:t> adatátviteli sebességet (full speed) </a:t>
            </a:r>
            <a:br>
              <a:rPr lang="hu-HU" altLang="ja-JP" sz="2200" smtClean="0"/>
            </a:br>
            <a:r>
              <a:rPr lang="hu-HU" altLang="ja-JP" sz="2200" smtClean="0"/>
              <a:t>	     - </a:t>
            </a:r>
            <a:r>
              <a:rPr lang="hu-HU" altLang="ja-JP" sz="2200" b="1" smtClean="0"/>
              <a:t>1,5 Mb/s</a:t>
            </a:r>
            <a:r>
              <a:rPr lang="hu-HU" altLang="ja-JP" sz="2200" smtClean="0"/>
              <a:t>-ot csökkentett sebességű (low speed)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b="1" smtClean="0"/>
              <a:t>USB 2.0</a:t>
            </a:r>
            <a:r>
              <a:rPr lang="hu-HU" altLang="ja-JP" sz="2200" smtClean="0"/>
              <a:t>  - maximális sebessége </a:t>
            </a:r>
            <a:r>
              <a:rPr lang="hu-HU" altLang="ja-JP" sz="2200" b="1" smtClean="0"/>
              <a:t>480 Mb/s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b="1" smtClean="0"/>
              <a:t>USB 3.0  </a:t>
            </a:r>
            <a:r>
              <a:rPr lang="hu-HU" altLang="ja-JP" sz="2200" smtClean="0"/>
              <a:t>- maximális sebessége </a:t>
            </a:r>
            <a:r>
              <a:rPr lang="hu-HU" altLang="ja-JP" sz="2200" b="1" smtClean="0"/>
              <a:t>5 Gb/s </a:t>
            </a:r>
            <a:r>
              <a:rPr lang="hu-HU" altLang="ja-JP" sz="2200" smtClean="0"/>
              <a:t>(</a:t>
            </a:r>
            <a:r>
              <a:rPr lang="hu-HU" altLang="ja-JP" sz="2200" b="1" smtClean="0"/>
              <a:t>3.1 </a:t>
            </a:r>
            <a:r>
              <a:rPr lang="hu-HU" altLang="ja-JP" sz="2200" smtClean="0"/>
              <a:t>Boost: </a:t>
            </a:r>
            <a:r>
              <a:rPr lang="hu-HU" altLang="ja-JP" sz="2200" b="1" smtClean="0"/>
              <a:t>10 Gb/s</a:t>
            </a:r>
            <a:r>
              <a:rPr lang="hu-HU" altLang="ja-JP" sz="2200" smtClean="0"/>
              <a:t>, Asus, 2015)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smtClean="0"/>
              <a:t>Az USB-s eszközöket anélkül is el lehet távolítani, hogy ki kellene kapcsolni a számítógépet.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smtClean="0"/>
              <a:t>USB elosztót (aktív vagy passzív </a:t>
            </a:r>
            <a:r>
              <a:rPr lang="hu-HU" altLang="ja-JP" sz="2200" b="1" smtClean="0"/>
              <a:t>HUB</a:t>
            </a:r>
            <a:r>
              <a:rPr lang="hu-HU" altLang="ja-JP" sz="2200" smtClean="0"/>
              <a:t>) alkalmazhatnak, ha több USB eszközt kell a számítógéphez illeszteni.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b="1" smtClean="0"/>
              <a:t>Maximum 127 USB</a:t>
            </a:r>
            <a:r>
              <a:rPr lang="hu-HU" altLang="ja-JP" sz="2200" smtClean="0"/>
              <a:t> eszközt lehet a számítógép egyetlen USB portjához kapcsolni.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smtClean="0"/>
              <a:t>Vannak olyan eszközök is, amelyek nem igényelnek külön áramforrást, az USB csatlakozáson keresztül kapják az áramot.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  <a:buClr>
                <a:srgbClr val="708CA1"/>
              </a:buClr>
            </a:pPr>
            <a:r>
              <a:rPr lang="hu-HU" altLang="ja-JP" sz="2200" smtClean="0"/>
              <a:t>Maximális hossz: </a:t>
            </a:r>
            <a:r>
              <a:rPr lang="hu-HU" altLang="ja-JP" sz="2200" b="1" smtClean="0"/>
              <a:t>5 m</a:t>
            </a:r>
            <a:endParaRPr lang="hu-HU" altLang="hu-HU" sz="2200" b="1" smtClean="0">
              <a:ea typeface="ＭＳ Ｐゴシック" panose="020B0600070205080204" pitchFamily="34" charset="-128"/>
            </a:endParaRP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117476"/>
            <a:ext cx="8229600" cy="114299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FireWire</a:t>
            </a:r>
          </a:p>
        </p:txBody>
      </p:sp>
      <p:sp>
        <p:nvSpPr>
          <p:cNvPr id="53252" name="Tartalom helye 2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8569325" cy="5111750"/>
          </a:xfrm>
        </p:spPr>
        <p:txBody>
          <a:bodyPr/>
          <a:lstStyle/>
          <a:p>
            <a:pPr marL="236538" indent="-236538" defTabSz="814388">
              <a:lnSpc>
                <a:spcPct val="95000"/>
              </a:lnSpc>
              <a:spcBef>
                <a:spcPts val="600"/>
              </a:spcBef>
            </a:pPr>
            <a:r>
              <a:rPr lang="hu-HU" altLang="hu-HU" sz="2200" smtClean="0"/>
              <a:t>A FireWire egy nagysebességű, menetközben cserélhető csatolófelület, melyen különböző perifériákat csatlakoztathatunk a számítógéphez. </a:t>
            </a:r>
            <a:br>
              <a:rPr lang="hu-HU" altLang="hu-HU" sz="2200" smtClean="0"/>
            </a:br>
            <a:r>
              <a:rPr lang="hu-HU" altLang="hu-HU" sz="2200" smtClean="0"/>
              <a:t>Maximum </a:t>
            </a:r>
            <a:r>
              <a:rPr lang="hu-HU" altLang="hu-HU" sz="2200" b="1" smtClean="0"/>
              <a:t>63</a:t>
            </a:r>
            <a:r>
              <a:rPr lang="hu-HU" altLang="hu-HU" sz="2200" smtClean="0"/>
              <a:t> ilyen </a:t>
            </a:r>
            <a:r>
              <a:rPr lang="hu-HU" altLang="hu-HU" sz="2200" b="1" smtClean="0"/>
              <a:t>eszköz </a:t>
            </a:r>
            <a:r>
              <a:rPr lang="hu-HU" altLang="hu-HU" sz="2200" smtClean="0"/>
              <a:t>csatlakoztatható a számítógép egyetlen FireWire portjához. Némelyik eszköz szintén ezen a csatlakozáson keresztül kapja az áramellátását is.</a:t>
            </a:r>
            <a:br>
              <a:rPr lang="hu-HU" altLang="hu-HU" sz="2200" smtClean="0"/>
            </a:br>
            <a:r>
              <a:rPr lang="hu-HU" altLang="hu-HU" sz="2200" smtClean="0"/>
              <a:t>A FireWire az </a:t>
            </a:r>
            <a:r>
              <a:rPr lang="hu-HU" altLang="hu-HU" sz="2200" b="1" smtClean="0"/>
              <a:t>IEEE 1394</a:t>
            </a:r>
            <a:r>
              <a:rPr lang="hu-HU" altLang="hu-HU" sz="2200" smtClean="0"/>
              <a:t> szabványt használja, és</a:t>
            </a:r>
            <a:r>
              <a:rPr lang="hu-HU" altLang="hu-HU" sz="2200" b="1" smtClean="0"/>
              <a:t> i.Link</a:t>
            </a:r>
            <a:r>
              <a:rPr lang="hu-HU" altLang="hu-HU" sz="2200" smtClean="0"/>
              <a:t> néven is ismert. </a:t>
            </a:r>
          </a:p>
          <a:p>
            <a:pPr marL="236538" indent="-236538" defTabSz="814388">
              <a:lnSpc>
                <a:spcPct val="95000"/>
              </a:lnSpc>
              <a:spcBef>
                <a:spcPts val="600"/>
              </a:spcBef>
            </a:pPr>
            <a:r>
              <a:rPr lang="hu-HU" altLang="hu-HU" sz="2200" b="1" smtClean="0">
                <a:solidFill>
                  <a:schemeClr val="accent2"/>
                </a:solidFill>
              </a:rPr>
              <a:t>IEEE 1394a</a:t>
            </a:r>
            <a:r>
              <a:rPr lang="hu-HU" altLang="hu-HU" sz="2200" smtClean="0"/>
              <a:t> szabvány szerinti adatátviteli sebesség elérheti a </a:t>
            </a:r>
            <a:r>
              <a:rPr lang="hu-HU" altLang="hu-HU" sz="2200" b="1" smtClean="0"/>
              <a:t>400 Mb/s</a:t>
            </a:r>
            <a:r>
              <a:rPr lang="hu-HU" altLang="hu-HU" sz="2200" smtClean="0"/>
              <a:t>-ot maximális </a:t>
            </a:r>
            <a:r>
              <a:rPr lang="hu-HU" altLang="hu-HU" sz="2200" b="1" smtClean="0"/>
              <a:t>4.5 m (15 láb)</a:t>
            </a:r>
            <a:r>
              <a:rPr lang="hu-HU" altLang="hu-HU" sz="2200" smtClean="0"/>
              <a:t> kábelhosszon. </a:t>
            </a:r>
            <a:br>
              <a:rPr lang="hu-HU" altLang="hu-HU" sz="2200" smtClean="0"/>
            </a:br>
            <a:r>
              <a:rPr lang="hu-HU" altLang="hu-HU" sz="2200" smtClean="0"/>
              <a:t>Ez a szabványváltozat 6 vagy 4 tűs csatlakozókat használ. </a:t>
            </a:r>
          </a:p>
          <a:p>
            <a:pPr marL="236538" indent="-236538" defTabSz="814388">
              <a:lnSpc>
                <a:spcPct val="95000"/>
              </a:lnSpc>
              <a:spcBef>
                <a:spcPts val="600"/>
              </a:spcBef>
            </a:pPr>
            <a:r>
              <a:rPr lang="hu-HU" altLang="hu-HU" sz="2200" b="1" smtClean="0">
                <a:solidFill>
                  <a:schemeClr val="accent2"/>
                </a:solidFill>
              </a:rPr>
              <a:t>IEE1394b</a:t>
            </a:r>
            <a:r>
              <a:rPr lang="hu-HU" altLang="hu-HU" sz="2200" smtClean="0"/>
              <a:t> szabvány már a </a:t>
            </a:r>
            <a:r>
              <a:rPr lang="hu-HU" altLang="hu-HU" sz="2200" b="1" smtClean="0"/>
              <a:t>800 Mb/s</a:t>
            </a:r>
            <a:r>
              <a:rPr lang="hu-HU" altLang="hu-HU" sz="2200" smtClean="0"/>
              <a:t>-os </a:t>
            </a:r>
            <a:br>
              <a:rPr lang="hu-HU" altLang="hu-HU" sz="2200" smtClean="0"/>
            </a:br>
            <a:r>
              <a:rPr lang="hu-HU" altLang="hu-HU" sz="2200" smtClean="0"/>
              <a:t>adatátvitelt is támogatja, csatlakozója </a:t>
            </a:r>
            <a:r>
              <a:rPr lang="hu-HU" altLang="hu-HU" sz="2200" b="1" smtClean="0"/>
              <a:t>9 tűs</a:t>
            </a:r>
            <a:r>
              <a:rPr lang="hu-HU" altLang="hu-HU" sz="2200" smtClean="0"/>
              <a:t> 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37063"/>
            <a:ext cx="24812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b="1">
                <a:cs typeface="Arial" charset="0"/>
              </a:rPr>
              <a:t>Neumann elvek</a:t>
            </a:r>
          </a:p>
        </p:txBody>
      </p:sp>
      <p:sp>
        <p:nvSpPr>
          <p:cNvPr id="17412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4751387"/>
          </a:xfrm>
        </p:spPr>
        <p:txBody>
          <a:bodyPr/>
          <a:lstStyle/>
          <a:p>
            <a:pPr defTabSz="814388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hu-HU" altLang="hu-HU" b="1" smtClean="0"/>
              <a:t>Neumann János</a:t>
            </a:r>
            <a:r>
              <a:rPr lang="hu-HU" altLang="hu-HU" smtClean="0"/>
              <a:t> (1903-1957)</a:t>
            </a:r>
          </a:p>
          <a:p>
            <a:pPr defTabSz="814388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altLang="hu-HU" smtClean="0"/>
              <a:t>A számítógép legyen </a:t>
            </a:r>
            <a:r>
              <a:rPr lang="hu-HU" altLang="hu-HU" b="1" smtClean="0"/>
              <a:t>soros működés</a:t>
            </a:r>
            <a:r>
              <a:rPr lang="hu-HU" altLang="hu-HU" b="1" smtClean="0">
                <a:latin typeface="Arial" panose="020B0604020202020204" pitchFamily="34" charset="0"/>
              </a:rPr>
              <a:t>ű</a:t>
            </a:r>
            <a:r>
              <a:rPr lang="hu-HU" altLang="hu-HU" smtClean="0">
                <a:latin typeface="Arial" panose="020B0604020202020204" pitchFamily="34" charset="0"/>
              </a:rPr>
              <a:t> – a műveleteket egymás után hajtja végre</a:t>
            </a:r>
          </a:p>
          <a:p>
            <a:pPr defTabSz="814388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altLang="hu-HU" smtClean="0"/>
              <a:t>A számítógép a </a:t>
            </a:r>
            <a:r>
              <a:rPr lang="hu-HU" altLang="hu-HU" b="1" smtClean="0"/>
              <a:t>kettes számrendszert</a:t>
            </a:r>
            <a:r>
              <a:rPr lang="hu-HU" altLang="hu-HU" smtClean="0"/>
              <a:t> használja</a:t>
            </a:r>
            <a:endParaRPr lang="hu-HU" altLang="hu-HU" smtClean="0">
              <a:latin typeface="Arial" panose="020B0604020202020204" pitchFamily="34" charset="0"/>
            </a:endParaRPr>
          </a:p>
          <a:p>
            <a:pPr defTabSz="814388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altLang="hu-HU" smtClean="0">
                <a:latin typeface="Arial" panose="020B0604020202020204" pitchFamily="34" charset="0"/>
              </a:rPr>
              <a:t>L</a:t>
            </a:r>
            <a:r>
              <a:rPr lang="hu-HU" altLang="hu-HU" smtClean="0"/>
              <a:t>egyen </a:t>
            </a:r>
            <a:r>
              <a:rPr lang="hu-HU" altLang="hu-HU" b="1" smtClean="0"/>
              <a:t>teljesen elektronikus</a:t>
            </a:r>
            <a:r>
              <a:rPr lang="hu-HU" altLang="hu-HU" smtClean="0"/>
              <a:t> </a:t>
            </a:r>
            <a:r>
              <a:rPr lang="hu-HU" altLang="hu-HU" smtClean="0">
                <a:latin typeface="Arial" panose="020B0604020202020204" pitchFamily="34" charset="0"/>
              </a:rPr>
              <a:t>felépítésű</a:t>
            </a:r>
            <a:r>
              <a:rPr lang="hu-HU" altLang="hu-HU" smtClean="0"/>
              <a:t>   </a:t>
            </a:r>
          </a:p>
          <a:p>
            <a:pPr defTabSz="814388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altLang="hu-HU" smtClean="0"/>
              <a:t>A számítógépnek legyen </a:t>
            </a:r>
            <a:r>
              <a:rPr lang="hu-HU" altLang="hu-HU" b="1" smtClean="0"/>
              <a:t>belső memóriája</a:t>
            </a:r>
            <a:r>
              <a:rPr lang="hu-HU" altLang="hu-HU" smtClean="0"/>
              <a:t> (</a:t>
            </a:r>
            <a:r>
              <a:rPr lang="hu-HU" altLang="hu-HU" b="1" smtClean="0"/>
              <a:t>operatív tár</a:t>
            </a:r>
            <a:r>
              <a:rPr lang="hu-HU" altLang="hu-HU" smtClean="0"/>
              <a:t>)</a:t>
            </a:r>
            <a:r>
              <a:rPr lang="hu-HU" altLang="hu-HU" smtClean="0">
                <a:latin typeface="Arial" panose="020B0604020202020204" pitchFamily="34" charset="0"/>
              </a:rPr>
              <a:t>, amelyben az adatokat és a programokat tárolja</a:t>
            </a:r>
            <a:endParaRPr lang="hu-HU" altLang="hu-HU" smtClean="0"/>
          </a:p>
          <a:p>
            <a:pPr defTabSz="814388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altLang="hu-HU" smtClean="0"/>
              <a:t>A számítógép legyen </a:t>
            </a:r>
            <a:r>
              <a:rPr lang="hu-HU" altLang="hu-HU" b="1" smtClean="0"/>
              <a:t>univerzális</a:t>
            </a:r>
            <a:r>
              <a:rPr lang="hu-HU" altLang="hu-HU" smtClean="0"/>
              <a:t>, Turing-gép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  <p:pic>
        <p:nvPicPr>
          <p:cNvPr id="17414" name="Picture 7" descr="250px-JohnvonNeumann-LosAlam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0713"/>
            <a:ext cx="9794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Párhuzamos portok és kábelek</a:t>
            </a:r>
          </a:p>
        </p:txBody>
      </p:sp>
      <p:sp>
        <p:nvSpPr>
          <p:cNvPr id="54276" name="Tartalom helye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236538" indent="-236538" defTabSz="814388">
              <a:spcBef>
                <a:spcPts val="600"/>
              </a:spcBef>
            </a:pPr>
            <a:r>
              <a:rPr lang="hu-HU" altLang="hu-HU" sz="2700" smtClean="0"/>
              <a:t>A számítógépen lévő párhuzamos port szabványos.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700" b="1" smtClean="0"/>
              <a:t>A-típusú,</a:t>
            </a:r>
            <a:r>
              <a:rPr lang="hu-HU" altLang="hu-HU" sz="2700" smtClean="0"/>
              <a:t> </a:t>
            </a:r>
            <a:r>
              <a:rPr lang="hu-HU" altLang="hu-HU" sz="2700" b="1" smtClean="0"/>
              <a:t>DB-25-ös, „anya” csatlakozó. </a:t>
            </a:r>
            <a:br>
              <a:rPr lang="hu-HU" altLang="hu-HU" sz="2700" b="1" smtClean="0"/>
            </a:br>
            <a:r>
              <a:rPr lang="hu-HU" altLang="hu-HU" sz="2700" smtClean="0"/>
              <a:t>A nyomtatón lévő párhuzamos port szabványos, 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700" b="1" smtClean="0"/>
              <a:t>B-típusú,</a:t>
            </a:r>
            <a:r>
              <a:rPr lang="hu-HU" altLang="hu-HU" sz="2700" smtClean="0"/>
              <a:t> </a:t>
            </a:r>
            <a:r>
              <a:rPr lang="hu-HU" altLang="hu-HU" sz="2700" b="1" smtClean="0"/>
              <a:t>36 tűs</a:t>
            </a:r>
            <a:r>
              <a:rPr lang="hu-HU" altLang="hu-HU" sz="2700" smtClean="0"/>
              <a:t>, </a:t>
            </a:r>
            <a:r>
              <a:rPr lang="hu-HU" altLang="hu-HU" sz="2700" b="1" smtClean="0"/>
              <a:t>Centronics</a:t>
            </a:r>
            <a:r>
              <a:rPr lang="hu-HU" altLang="hu-HU" sz="2700" smtClean="0"/>
              <a:t> csatlakozó. 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700" smtClean="0"/>
              <a:t>Néhány újabb nyomtató </a:t>
            </a:r>
            <a:r>
              <a:rPr lang="hu-HU" altLang="hu-HU" sz="2700" b="1" smtClean="0"/>
              <a:t>C-típusú, 36 tűs</a:t>
            </a:r>
            <a:r>
              <a:rPr lang="hu-HU" altLang="hu-HU" sz="2700" smtClean="0"/>
              <a:t> nagy sűrűségű csatlakozót használ. 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700" smtClean="0"/>
              <a:t>A párhuzamos csatlakozók </a:t>
            </a:r>
            <a:r>
              <a:rPr lang="hu-HU" altLang="hu-HU" sz="2700" b="1" smtClean="0"/>
              <a:t>egyszerre 8 bitnyi</a:t>
            </a:r>
            <a:r>
              <a:rPr lang="hu-HU" altLang="hu-HU" sz="2700" smtClean="0"/>
              <a:t> adatot tudnak továbbítani, és az </a:t>
            </a:r>
            <a:r>
              <a:rPr lang="hu-HU" altLang="hu-HU" sz="2700" b="1" smtClean="0"/>
              <a:t>IEEE 1284-es</a:t>
            </a:r>
            <a:r>
              <a:rPr lang="hu-HU" altLang="hu-HU" sz="2700" smtClean="0"/>
              <a:t> szabványt használják.</a:t>
            </a:r>
          </a:p>
          <a:p>
            <a:pPr marL="236538" indent="-236538" defTabSz="814388">
              <a:spcBef>
                <a:spcPts val="600"/>
              </a:spcBef>
            </a:pPr>
            <a:r>
              <a:rPr lang="hu-HU" altLang="hu-HU" sz="2700" smtClean="0"/>
              <a:t>Sebessége: </a:t>
            </a:r>
            <a:r>
              <a:rPr lang="hu-HU" altLang="hu-HU" sz="2700" b="1" smtClean="0"/>
              <a:t>7-8 Mb/s</a:t>
            </a:r>
            <a:r>
              <a:rPr lang="hu-HU" altLang="hu-HU" sz="2700" smtClean="0"/>
              <a:t> 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SCSI portok és kábelek</a:t>
            </a:r>
          </a:p>
        </p:txBody>
      </p:sp>
      <p:sp>
        <p:nvSpPr>
          <p:cNvPr id="55300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36538" indent="-236538" defTabSz="814388">
              <a:spcBef>
                <a:spcPct val="10000"/>
              </a:spcBef>
            </a:pPr>
            <a:r>
              <a:rPr lang="hu-HU" altLang="hu-HU" sz="2400" smtClean="0"/>
              <a:t>A SCSI csatlakozók maximális adatátviteli sebessége </a:t>
            </a:r>
            <a:r>
              <a:rPr lang="hu-HU" altLang="hu-HU" sz="2400" b="1" smtClean="0"/>
              <a:t>320 Mb/s,</a:t>
            </a:r>
            <a:r>
              <a:rPr lang="hu-HU" altLang="hu-HU" sz="2400" smtClean="0"/>
              <a:t> és </a:t>
            </a:r>
            <a:r>
              <a:rPr lang="hu-HU" altLang="hu-HU" sz="2400" b="1" smtClean="0"/>
              <a:t>maximum 15  eszközt</a:t>
            </a:r>
            <a:r>
              <a:rPr lang="hu-HU" altLang="hu-HU" sz="2400" smtClean="0"/>
              <a:t> lehet egyszerre csatlakoztatni. </a:t>
            </a:r>
            <a:br>
              <a:rPr lang="hu-HU" altLang="hu-HU" sz="2400" smtClean="0"/>
            </a:br>
            <a:r>
              <a:rPr lang="hu-HU" altLang="hu-HU" sz="2400" smtClean="0"/>
              <a:t>Kábelhosszúsága:</a:t>
            </a:r>
            <a:br>
              <a:rPr lang="hu-HU" altLang="hu-HU" sz="2400" smtClean="0"/>
            </a:br>
            <a:r>
              <a:rPr lang="hu-HU" altLang="hu-HU" sz="2400" b="1" smtClean="0"/>
              <a:t>24,4 métert (80 láb),</a:t>
            </a:r>
            <a:r>
              <a:rPr lang="hu-HU" altLang="hu-HU" sz="2400" smtClean="0"/>
              <a:t> ha csupán egy eszközt csatlakoztatunk a kábelre, és </a:t>
            </a:r>
            <a:br>
              <a:rPr lang="hu-HU" altLang="hu-HU" sz="2400" smtClean="0"/>
            </a:br>
            <a:r>
              <a:rPr lang="hu-HU" altLang="hu-HU" sz="2400" b="1" smtClean="0"/>
              <a:t>12,2 métert (40 láb),</a:t>
            </a:r>
            <a:r>
              <a:rPr lang="hu-HU" altLang="hu-HU" sz="2400" smtClean="0"/>
              <a:t> ha több eszközt csatlakoztatunk. </a:t>
            </a:r>
          </a:p>
          <a:p>
            <a:pPr marL="236538" indent="-236538" defTabSz="814388">
              <a:spcBef>
                <a:spcPct val="10000"/>
              </a:spcBef>
            </a:pPr>
            <a:r>
              <a:rPr lang="hu-HU" altLang="hu-HU" sz="2400" smtClean="0"/>
              <a:t>A számítógép SCSI portja a következő három típus egyike lehet</a:t>
            </a:r>
          </a:p>
          <a:p>
            <a:pPr lvl="1" defTabSz="814388">
              <a:spcBef>
                <a:spcPct val="10000"/>
              </a:spcBef>
            </a:pPr>
            <a:r>
              <a:rPr lang="hu-HU" altLang="hu-HU" sz="2400" b="1" smtClean="0"/>
              <a:t>DB-25</a:t>
            </a:r>
            <a:r>
              <a:rPr lang="hu-HU" altLang="hu-HU" sz="2400" smtClean="0"/>
              <a:t> „</a:t>
            </a:r>
            <a:r>
              <a:rPr lang="hu-HU" altLang="hu-HU" sz="2400" b="1" smtClean="0"/>
              <a:t>anya</a:t>
            </a:r>
            <a:r>
              <a:rPr lang="hu-HU" altLang="hu-HU" sz="2400" smtClean="0"/>
              <a:t>” csatlakozó </a:t>
            </a:r>
          </a:p>
          <a:p>
            <a:pPr lvl="1" defTabSz="814388">
              <a:spcBef>
                <a:spcPct val="10000"/>
              </a:spcBef>
            </a:pPr>
            <a:r>
              <a:rPr lang="hu-HU" altLang="hu-HU" sz="2400" smtClean="0"/>
              <a:t>Nagy sűrűségű (High-density) </a:t>
            </a:r>
            <a:r>
              <a:rPr lang="hu-HU" altLang="hu-HU" sz="2400" b="1" smtClean="0"/>
              <a:t>50 tűs</a:t>
            </a:r>
            <a:r>
              <a:rPr lang="hu-HU" altLang="hu-HU" sz="2400" smtClean="0"/>
              <a:t> „</a:t>
            </a:r>
            <a:r>
              <a:rPr lang="hu-HU" altLang="hu-HU" sz="2400" b="1" smtClean="0"/>
              <a:t>anya</a:t>
            </a:r>
            <a:r>
              <a:rPr lang="hu-HU" altLang="hu-HU" sz="2400" smtClean="0"/>
              <a:t>” csatlakozó </a:t>
            </a:r>
          </a:p>
          <a:p>
            <a:pPr lvl="1" defTabSz="814388">
              <a:spcBef>
                <a:spcPct val="10000"/>
              </a:spcBef>
            </a:pPr>
            <a:r>
              <a:rPr lang="hu-HU" altLang="hu-HU" sz="2400" smtClean="0"/>
              <a:t>Nagy sűrűségű (High-density) </a:t>
            </a:r>
            <a:r>
              <a:rPr lang="hu-HU" altLang="hu-HU" sz="2400" b="1" smtClean="0"/>
              <a:t>68 tűs</a:t>
            </a:r>
            <a:r>
              <a:rPr lang="hu-HU" altLang="hu-HU" sz="2400" smtClean="0"/>
              <a:t> „</a:t>
            </a:r>
            <a:r>
              <a:rPr lang="hu-HU" altLang="hu-HU" sz="2400" b="1" smtClean="0"/>
              <a:t>anya</a:t>
            </a:r>
            <a:r>
              <a:rPr lang="hu-HU" altLang="hu-HU" sz="2400" smtClean="0"/>
              <a:t>” csatlakozó 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530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45125"/>
            <a:ext cx="26638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5445125"/>
            <a:ext cx="22161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45125"/>
            <a:ext cx="17287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Hálózati portok és kábelek</a:t>
            </a:r>
          </a:p>
        </p:txBody>
      </p:sp>
      <p:sp>
        <p:nvSpPr>
          <p:cNvPr id="56324" name="Tartalom helye 2"/>
          <p:cNvSpPr>
            <a:spLocks noGrp="1"/>
          </p:cNvSpPr>
          <p:nvPr>
            <p:ph idx="4294967295"/>
          </p:nvPr>
        </p:nvSpPr>
        <p:spPr>
          <a:xfrm>
            <a:off x="395288" y="1268413"/>
            <a:ext cx="8229600" cy="4230687"/>
          </a:xfrm>
        </p:spPr>
        <p:txBody>
          <a:bodyPr/>
          <a:lstStyle/>
          <a:p>
            <a:pPr marL="236538" indent="-236538" defTabSz="814388">
              <a:spcBef>
                <a:spcPct val="10000"/>
              </a:spcBef>
            </a:pPr>
            <a:r>
              <a:rPr lang="hu-HU" altLang="hu-HU" sz="2700" smtClean="0"/>
              <a:t>A hálózati csatlakozó, melyet </a:t>
            </a:r>
            <a:r>
              <a:rPr lang="hu-HU" altLang="hu-HU" sz="2700" b="1" smtClean="0"/>
              <a:t>RJ-45</a:t>
            </a:r>
            <a:r>
              <a:rPr lang="hu-HU" altLang="hu-HU" sz="2700" smtClean="0"/>
              <a:t>-ös portnak is hívunk, a számítógép hálózatra csatlakoztatásához való. </a:t>
            </a:r>
          </a:p>
          <a:p>
            <a:pPr marL="236538" indent="-236538" defTabSz="814388">
              <a:spcBef>
                <a:spcPct val="10000"/>
              </a:spcBef>
            </a:pPr>
            <a:r>
              <a:rPr lang="hu-HU" altLang="hu-HU" sz="2700" smtClean="0"/>
              <a:t>Az adatátviteli sebesség a hálózati porttól is függ.</a:t>
            </a:r>
          </a:p>
          <a:p>
            <a:pPr marL="236538" indent="-236538" defTabSz="814388">
              <a:spcBef>
                <a:spcPct val="10000"/>
              </a:spcBef>
            </a:pPr>
            <a:r>
              <a:rPr lang="hu-HU" altLang="hu-HU" sz="2700" smtClean="0"/>
              <a:t>A hagyományos (Legacy) Ethernet maximum </a:t>
            </a:r>
            <a:r>
              <a:rPr lang="hu-HU" altLang="hu-HU" sz="2700" b="1" smtClean="0"/>
              <a:t>10 Mb/s</a:t>
            </a:r>
            <a:r>
              <a:rPr lang="hu-HU" altLang="hu-HU" sz="2700" smtClean="0"/>
              <a:t> átviteli sebességre képes.</a:t>
            </a:r>
          </a:p>
          <a:p>
            <a:pPr marL="236538" indent="-236538" defTabSz="814388">
              <a:spcBef>
                <a:spcPct val="10000"/>
              </a:spcBef>
            </a:pPr>
            <a:r>
              <a:rPr lang="hu-HU" altLang="hu-HU" sz="2700" smtClean="0"/>
              <a:t>A Fast Ethernetnek </a:t>
            </a:r>
            <a:r>
              <a:rPr lang="hu-HU" altLang="hu-HU" sz="2700" b="1" smtClean="0"/>
              <a:t>100 Mb/s</a:t>
            </a:r>
            <a:r>
              <a:rPr lang="hu-HU" altLang="hu-HU" sz="2700" smtClean="0"/>
              <a:t>,  </a:t>
            </a:r>
          </a:p>
          <a:p>
            <a:pPr marL="236538" indent="-236538" defTabSz="814388">
              <a:spcBef>
                <a:spcPct val="10000"/>
              </a:spcBef>
            </a:pPr>
            <a:r>
              <a:rPr lang="hu-HU" altLang="hu-HU" sz="2700" smtClean="0"/>
              <a:t>A Gigabit Ethernetnek </a:t>
            </a:r>
            <a:r>
              <a:rPr lang="hu-HU" altLang="hu-HU" sz="2700" b="1" smtClean="0"/>
              <a:t>1000 Mb/s</a:t>
            </a:r>
            <a:r>
              <a:rPr lang="hu-HU" altLang="hu-HU" sz="2700" smtClean="0"/>
              <a:t> az elvi átviteli képessége. </a:t>
            </a:r>
          </a:p>
          <a:p>
            <a:pPr marL="236538" indent="-236538" defTabSz="814388">
              <a:spcBef>
                <a:spcPct val="10000"/>
              </a:spcBef>
            </a:pPr>
            <a:r>
              <a:rPr lang="hu-HU" altLang="hu-HU" sz="2700" smtClean="0"/>
              <a:t>Az </a:t>
            </a:r>
            <a:r>
              <a:rPr lang="hu-HU" altLang="hu-HU" sz="2700" b="1" smtClean="0"/>
              <a:t>UTP kábel</a:t>
            </a:r>
            <a:r>
              <a:rPr lang="hu-HU" altLang="hu-HU" sz="2700" smtClean="0"/>
              <a:t> maximális hossza </a:t>
            </a:r>
            <a:r>
              <a:rPr lang="hu-HU" altLang="hu-HU" sz="2700" b="1" smtClean="0"/>
              <a:t>100 méter (328 láb).</a:t>
            </a:r>
            <a:r>
              <a:rPr lang="hu-HU" altLang="hu-HU" sz="2700" smtClean="0"/>
              <a:t> </a:t>
            </a:r>
            <a:endParaRPr lang="en-US" altLang="hu-HU" sz="2700" smtClean="0"/>
          </a:p>
          <a:p>
            <a:pPr marL="236538" indent="-236538" defTabSz="814388">
              <a:spcBef>
                <a:spcPct val="10000"/>
              </a:spcBef>
            </a:pPr>
            <a:endParaRPr lang="hu-HU" altLang="hu-HU" sz="27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51530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936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PS/2 portok – audioportok 1.</a:t>
            </a:r>
          </a:p>
        </p:txBody>
      </p:sp>
      <p:sp>
        <p:nvSpPr>
          <p:cNvPr id="57348" name="Tartalom helye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marL="236538" indent="-236538" defTabSz="814388">
              <a:spcBef>
                <a:spcPct val="15000"/>
              </a:spcBef>
            </a:pPr>
            <a:r>
              <a:rPr lang="hu-HU" altLang="hu-HU" sz="2500" smtClean="0"/>
              <a:t>PS/2 porton billentyűzetet vagy egeret csatlakoztathatunk a számítógéphez. </a:t>
            </a:r>
          </a:p>
          <a:p>
            <a:pPr marL="236538" indent="-236538" defTabSz="814388">
              <a:spcBef>
                <a:spcPct val="15000"/>
              </a:spcBef>
            </a:pPr>
            <a:r>
              <a:rPr lang="hu-HU" altLang="hu-HU" sz="2500" smtClean="0"/>
              <a:t>A PS/2 port egy </a:t>
            </a:r>
            <a:r>
              <a:rPr lang="hu-HU" altLang="hu-HU" sz="2500" b="1" smtClean="0"/>
              <a:t>6 tűs</a:t>
            </a:r>
            <a:r>
              <a:rPr lang="hu-HU" altLang="hu-HU" sz="2500" smtClean="0"/>
              <a:t>, mini-DIN, „anya” csatlakozó. A billentyűzet és az egér csatlakozói különböző színűek.  </a:t>
            </a:r>
          </a:p>
          <a:p>
            <a:pPr marL="236538" indent="-236538" defTabSz="814388">
              <a:spcBef>
                <a:spcPct val="15000"/>
              </a:spcBef>
            </a:pPr>
            <a:r>
              <a:rPr lang="hu-HU" altLang="hu-HU" sz="2500" smtClean="0">
                <a:cs typeface="Arial" panose="020B0604020202020204" pitchFamily="34" charset="0"/>
              </a:rPr>
              <a:t>Az audio csatakozón külső audioeszközöket csatlakoztathatunk a számítógéphez. </a:t>
            </a:r>
          </a:p>
          <a:p>
            <a:pPr lvl="1" defTabSz="814388">
              <a:spcBef>
                <a:spcPct val="15000"/>
              </a:spcBef>
            </a:pPr>
            <a:r>
              <a:rPr lang="hu-HU" altLang="hu-HU" sz="2400" b="1" i="1" smtClean="0">
                <a:cs typeface="Arial" panose="020B0604020202020204" pitchFamily="34" charset="0"/>
              </a:rPr>
              <a:t>Vonalbemenet (Line In)</a:t>
            </a:r>
            <a:r>
              <a:rPr lang="hu-HU" altLang="hu-HU" sz="2400" smtClean="0">
                <a:cs typeface="Arial" panose="020B0604020202020204" pitchFamily="34" charset="0"/>
              </a:rPr>
              <a:t> – külső audio forráshoz csatlakoztatható, mint például Hi-Fi rendszer</a:t>
            </a:r>
          </a:p>
          <a:p>
            <a:pPr lvl="1" defTabSz="814388">
              <a:spcBef>
                <a:spcPct val="15000"/>
              </a:spcBef>
            </a:pPr>
            <a:r>
              <a:rPr lang="hu-HU" altLang="hu-HU" sz="2400" b="1" i="1" smtClean="0">
                <a:cs typeface="Arial" panose="020B0604020202020204" pitchFamily="34" charset="0"/>
              </a:rPr>
              <a:t>Mikrofon</a:t>
            </a:r>
            <a:r>
              <a:rPr lang="hu-HU" altLang="hu-HU" sz="2400" smtClean="0">
                <a:cs typeface="Arial" panose="020B0604020202020204" pitchFamily="34" charset="0"/>
              </a:rPr>
              <a:t> – Mikrofont csatlakoztathatunk hozzá </a:t>
            </a:r>
          </a:p>
          <a:p>
            <a:pPr lvl="1" defTabSz="814388">
              <a:spcBef>
                <a:spcPct val="15000"/>
              </a:spcBef>
            </a:pPr>
            <a:r>
              <a:rPr lang="hu-HU" altLang="hu-HU" sz="2400" b="1" i="1" smtClean="0">
                <a:cs typeface="Arial" panose="020B0604020202020204" pitchFamily="34" charset="0"/>
              </a:rPr>
              <a:t>Kimenet (Line Out)</a:t>
            </a:r>
            <a:r>
              <a:rPr lang="hu-HU" altLang="hu-HU" sz="2400" smtClean="0">
                <a:cs typeface="Arial" panose="020B0604020202020204" pitchFamily="34" charset="0"/>
              </a:rPr>
              <a:t> – Hangszórókat vagy fülhallgatót csatlakoztathatunk hozzá </a:t>
            </a:r>
          </a:p>
          <a:p>
            <a:pPr lvl="1" defTabSz="814388">
              <a:spcBef>
                <a:spcPct val="15000"/>
              </a:spcBef>
            </a:pPr>
            <a:r>
              <a:rPr lang="hu-HU" altLang="hu-HU" sz="2400" b="1" i="1" smtClean="0">
                <a:cs typeface="Arial" panose="020B0604020202020204" pitchFamily="34" charset="0"/>
              </a:rPr>
              <a:t>Játékport (Gameport/MIDI</a:t>
            </a:r>
            <a:r>
              <a:rPr lang="hu-HU" altLang="hu-HU" sz="2400" smtClean="0">
                <a:cs typeface="Arial" panose="020B0604020202020204" pitchFamily="34" charset="0"/>
              </a:rPr>
              <a:t>) – Botkormányt vagy MIDI berendezést csatlakoztathatunk hozzá </a:t>
            </a:r>
            <a:endParaRPr lang="hu-HU" altLang="hu-HU" sz="2400" smtClean="0"/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PS/2 portok – audioportok 2.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8373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16843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076700"/>
            <a:ext cx="42608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21824"/>
            <a:ext cx="8229600" cy="113369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b="1" smtClean="0">
                <a:cs typeface="Arial" charset="0"/>
              </a:rPr>
              <a:t>Video-portok és csatlakozók</a:t>
            </a:r>
          </a:p>
        </p:txBody>
      </p:sp>
      <p:sp>
        <p:nvSpPr>
          <p:cNvPr id="59396" name="Tartalom helye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500" b="1" smtClean="0"/>
              <a:t>VGA (Video Graphics Array)</a:t>
            </a:r>
            <a:r>
              <a:rPr lang="hu-HU" altLang="hu-HU" sz="2500" smtClean="0"/>
              <a:t> – </a:t>
            </a:r>
            <a:br>
              <a:rPr lang="hu-HU" altLang="hu-HU" sz="2500" smtClean="0"/>
            </a:br>
            <a:r>
              <a:rPr lang="hu-HU" altLang="hu-HU" sz="2500" smtClean="0"/>
              <a:t>A VGA csatlakozó </a:t>
            </a:r>
            <a:r>
              <a:rPr lang="hu-HU" altLang="hu-HU" sz="2500" b="1" i="1" smtClean="0"/>
              <a:t>3 soros, 15 tűs</a:t>
            </a:r>
            <a:r>
              <a:rPr lang="hu-HU" altLang="hu-HU" sz="2500" smtClean="0"/>
              <a:t> “anya” csatlakozó, és analóg kimenetet biztosít monitorok számára.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500" b="1" smtClean="0"/>
              <a:t>DVI (Digital Visual Interface)</a:t>
            </a:r>
            <a:r>
              <a:rPr lang="hu-HU" altLang="hu-HU" sz="2500" smtClean="0"/>
              <a:t> – </a:t>
            </a:r>
            <a:br>
              <a:rPr lang="hu-HU" altLang="hu-HU" sz="2500" smtClean="0"/>
            </a:br>
            <a:r>
              <a:rPr lang="hu-HU" altLang="hu-HU" sz="2500" smtClean="0"/>
              <a:t>24 vagy 29 tűvel ellátott csatlakozó. </a:t>
            </a:r>
            <a:r>
              <a:rPr lang="hu-HU" altLang="hu-HU" sz="2500" b="1" smtClean="0"/>
              <a:t>Tömörített digitális jelet</a:t>
            </a:r>
            <a:r>
              <a:rPr lang="hu-HU" altLang="hu-HU" sz="2500" smtClean="0"/>
              <a:t> közvetít. A </a:t>
            </a:r>
            <a:r>
              <a:rPr lang="hu-HU" altLang="hu-HU" sz="2500" b="1" smtClean="0"/>
              <a:t>DVI-I</a:t>
            </a:r>
            <a:r>
              <a:rPr lang="hu-HU" altLang="hu-HU" sz="2500" smtClean="0"/>
              <a:t> képes mind digitális, mind analóg jelek továbbítására, a </a:t>
            </a:r>
            <a:r>
              <a:rPr lang="hu-HU" altLang="hu-HU" sz="2500" b="1" smtClean="0"/>
              <a:t>DVI-D</a:t>
            </a:r>
            <a:r>
              <a:rPr lang="hu-HU" altLang="hu-HU" sz="2500" smtClean="0"/>
              <a:t> csak digitális jelek adására képes.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500" b="1" smtClean="0"/>
              <a:t>HDMI (High-Definition Multimedia Interface)</a:t>
            </a:r>
            <a:r>
              <a:rPr lang="hu-HU" altLang="hu-HU" sz="2500" smtClean="0"/>
              <a:t> – </a:t>
            </a:r>
            <a:br>
              <a:rPr lang="hu-HU" altLang="hu-HU" sz="2500" smtClean="0"/>
            </a:br>
            <a:r>
              <a:rPr lang="hu-HU" altLang="hu-HU" sz="2500" smtClean="0"/>
              <a:t>A HDMI </a:t>
            </a:r>
            <a:r>
              <a:rPr lang="hu-HU" altLang="hu-HU" sz="2500" b="1" smtClean="0"/>
              <a:t>digitális audio </a:t>
            </a:r>
            <a:r>
              <a:rPr lang="hu-HU" altLang="hu-HU" sz="2500" smtClean="0"/>
              <a:t>és</a:t>
            </a:r>
            <a:r>
              <a:rPr lang="hu-HU" altLang="hu-HU" sz="2500" b="1" smtClean="0"/>
              <a:t> videojeleket</a:t>
            </a:r>
            <a:r>
              <a:rPr lang="hu-HU" altLang="hu-HU" sz="2500" smtClean="0"/>
              <a:t> szolgáltat egy </a:t>
            </a:r>
            <a:br>
              <a:rPr lang="hu-HU" altLang="hu-HU" sz="2500" smtClean="0"/>
            </a:br>
            <a:r>
              <a:rPr lang="hu-HU" altLang="hu-HU" sz="2500" b="1" i="1" smtClean="0"/>
              <a:t>19 tűs</a:t>
            </a:r>
            <a:r>
              <a:rPr lang="hu-HU" altLang="hu-HU" sz="2500" smtClean="0"/>
              <a:t> csatlakozón.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500" b="1" smtClean="0"/>
              <a:t>S-Video</a:t>
            </a:r>
            <a:r>
              <a:rPr lang="hu-HU" altLang="hu-HU" sz="2500" smtClean="0"/>
              <a:t> – Az S-Video </a:t>
            </a:r>
            <a:r>
              <a:rPr lang="hu-HU" altLang="hu-HU" sz="2500" b="1" smtClean="0"/>
              <a:t>analóg</a:t>
            </a:r>
            <a:r>
              <a:rPr lang="hu-HU" altLang="hu-HU" sz="2500" smtClean="0"/>
              <a:t> videojeleket továbbít </a:t>
            </a:r>
            <a:br>
              <a:rPr lang="hu-HU" altLang="hu-HU" sz="2500" smtClean="0"/>
            </a:br>
            <a:r>
              <a:rPr lang="hu-HU" altLang="hu-HU" sz="2500" b="1" i="1" smtClean="0"/>
              <a:t>4 tűs</a:t>
            </a:r>
            <a:r>
              <a:rPr lang="hu-HU" altLang="hu-HU" sz="2500" smtClean="0"/>
              <a:t> csatlakozón. </a:t>
            </a:r>
          </a:p>
          <a:p>
            <a:pPr marL="236538" indent="-236538" defTabSz="814388">
              <a:lnSpc>
                <a:spcPct val="90000"/>
              </a:lnSpc>
              <a:spcBef>
                <a:spcPts val="600"/>
              </a:spcBef>
            </a:pPr>
            <a:r>
              <a:rPr lang="hu-HU" altLang="hu-HU" sz="2500" b="1" smtClean="0"/>
              <a:t>RGB</a:t>
            </a:r>
            <a:r>
              <a:rPr lang="hu-HU" altLang="hu-HU" sz="2500" smtClean="0"/>
              <a:t> – A komponens/RGB három árnyékolt kábelből áll  (piros, zöld, kék), </a:t>
            </a:r>
            <a:r>
              <a:rPr lang="hu-HU" altLang="hu-HU" sz="2500" b="1" smtClean="0"/>
              <a:t>RCA</a:t>
            </a:r>
            <a:r>
              <a:rPr lang="hu-HU" altLang="hu-HU" sz="2500" smtClean="0"/>
              <a:t> csatlakozókkal a végein, és </a:t>
            </a:r>
            <a:r>
              <a:rPr lang="hu-HU" altLang="hu-HU" sz="2500" b="1" smtClean="0"/>
              <a:t>analóg</a:t>
            </a:r>
            <a:r>
              <a:rPr lang="hu-HU" altLang="hu-HU" sz="2500" smtClean="0"/>
              <a:t> </a:t>
            </a:r>
            <a:r>
              <a:rPr lang="hu-HU" altLang="hu-HU" sz="2500" b="1" smtClean="0"/>
              <a:t>videojeleket</a:t>
            </a:r>
            <a:r>
              <a:rPr lang="hu-HU" altLang="hu-HU" sz="2500" smtClean="0"/>
              <a:t> továbbít.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275" y="936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z="4000" b="1">
                <a:cs typeface="Arial" charset="0"/>
              </a:rPr>
              <a:t>Általános blokkvázlat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587750" y="1738313"/>
            <a:ext cx="1892300" cy="32861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hu-HU" altLang="hu-HU" sz="1600">
                <a:latin typeface="Calibri" panose="020F0502020204030204" pitchFamily="34" charset="0"/>
              </a:rPr>
              <a:t>Kiegészítők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3194050" y="2690813"/>
            <a:ext cx="2603500" cy="103981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hu-HU" altLang="hu-HU" sz="1600" b="1"/>
              <a:t>CPU</a:t>
            </a:r>
          </a:p>
          <a:p>
            <a:pPr algn="ctr" eaLnBrk="0" hangingPunct="0">
              <a:lnSpc>
                <a:spcPct val="90000"/>
              </a:lnSpc>
            </a:pPr>
            <a:r>
              <a:rPr lang="hu-HU" altLang="hu-HU" sz="1600">
                <a:latin typeface="Calibri" panose="020F0502020204030204" pitchFamily="34" charset="0"/>
              </a:rPr>
              <a:t>Central Processing Unit</a:t>
            </a:r>
          </a:p>
          <a:p>
            <a:pPr eaLnBrk="0" hangingPunct="0">
              <a:lnSpc>
                <a:spcPct val="90000"/>
              </a:lnSpc>
            </a:pPr>
            <a:endParaRPr lang="hu-HU" altLang="hu-HU" sz="1600">
              <a:latin typeface="Calibri" panose="020F0502020204030204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hu-HU" altLang="hu-HU" sz="1600">
              <a:latin typeface="Calibri" panose="020F0502020204030204" pitchFamily="34" charset="0"/>
            </a:endParaRPr>
          </a:p>
        </p:txBody>
      </p:sp>
      <p:graphicFrame>
        <p:nvGraphicFramePr>
          <p:cNvPr id="8" name="Group 62"/>
          <p:cNvGraphicFramePr>
            <a:graphicFrameLocks noGrp="1"/>
          </p:cNvGraphicFramePr>
          <p:nvPr/>
        </p:nvGraphicFramePr>
        <p:xfrm>
          <a:off x="3924300" y="3543300"/>
          <a:ext cx="1155700" cy="32583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CACHE</a:t>
                      </a:r>
                    </a:p>
                  </a:txBody>
                  <a:tcPr marL="82124" marR="82124" marT="40995" marB="409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76250" y="2889250"/>
            <a:ext cx="1244600" cy="863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b="1"/>
              <a:t>INPUT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219950" y="2927350"/>
            <a:ext cx="1549400" cy="863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b="1"/>
              <a:t>OUTPUT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00" y="4365625"/>
            <a:ext cx="1892300" cy="7191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b="1"/>
              <a:t>MEMÓRIA </a:t>
            </a:r>
            <a:r>
              <a:rPr lang="hu-HU" altLang="hu-HU">
                <a:latin typeface="Calibri" panose="020F0502020204030204" pitchFamily="34" charset="0"/>
              </a:rPr>
              <a:t>(operatív tár)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 flipV="1">
            <a:off x="2743200" y="3124200"/>
            <a:ext cx="457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 flipV="1">
            <a:off x="2743200" y="3505200"/>
            <a:ext cx="457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4178300" y="3873500"/>
            <a:ext cx="127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V="1">
            <a:off x="4800600" y="3848100"/>
            <a:ext cx="1588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16" name="Line 55"/>
          <p:cNvSpPr>
            <a:spLocks noChangeShapeType="1"/>
          </p:cNvSpPr>
          <p:nvPr/>
        </p:nvSpPr>
        <p:spPr bwMode="auto">
          <a:xfrm>
            <a:off x="4495800" y="2171700"/>
            <a:ext cx="1588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17" name="Freeform 58"/>
          <p:cNvSpPr>
            <a:spLocks/>
          </p:cNvSpPr>
          <p:nvPr/>
        </p:nvSpPr>
        <p:spPr bwMode="auto">
          <a:xfrm>
            <a:off x="317500" y="1389063"/>
            <a:ext cx="3073400" cy="3379787"/>
          </a:xfrm>
          <a:custGeom>
            <a:avLst/>
            <a:gdLst>
              <a:gd name="T0" fmla="*/ 2147483647 w 1936"/>
              <a:gd name="T1" fmla="*/ 2147483647 h 2129"/>
              <a:gd name="T2" fmla="*/ 2147483647 w 1936"/>
              <a:gd name="T3" fmla="*/ 2147483647 h 2129"/>
              <a:gd name="T4" fmla="*/ 2147483647 w 1936"/>
              <a:gd name="T5" fmla="*/ 2147483647 h 2129"/>
              <a:gd name="T6" fmla="*/ 2147483647 w 1936"/>
              <a:gd name="T7" fmla="*/ 2147483647 h 2129"/>
              <a:gd name="T8" fmla="*/ 2147483647 w 1936"/>
              <a:gd name="T9" fmla="*/ 2147483647 h 2129"/>
              <a:gd name="T10" fmla="*/ 0 w 1936"/>
              <a:gd name="T11" fmla="*/ 2147483647 h 2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6"/>
              <a:gd name="T19" fmla="*/ 0 h 2129"/>
              <a:gd name="T20" fmla="*/ 1936 w 1936"/>
              <a:gd name="T21" fmla="*/ 2129 h 2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6" h="2129">
                <a:moveTo>
                  <a:pt x="1936" y="53"/>
                </a:moveTo>
                <a:cubicBezTo>
                  <a:pt x="1843" y="65"/>
                  <a:pt x="1469" y="0"/>
                  <a:pt x="1376" y="125"/>
                </a:cubicBezTo>
                <a:cubicBezTo>
                  <a:pt x="1283" y="250"/>
                  <a:pt x="1388" y="579"/>
                  <a:pt x="1376" y="805"/>
                </a:cubicBezTo>
                <a:cubicBezTo>
                  <a:pt x="1364" y="1031"/>
                  <a:pt x="1381" y="1279"/>
                  <a:pt x="1303" y="1483"/>
                </a:cubicBezTo>
                <a:cubicBezTo>
                  <a:pt x="1226" y="1687"/>
                  <a:pt x="1125" y="1929"/>
                  <a:pt x="908" y="2029"/>
                </a:cubicBezTo>
                <a:cubicBezTo>
                  <a:pt x="691" y="2129"/>
                  <a:pt x="189" y="2073"/>
                  <a:pt x="0" y="2085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18" name="Freeform 59"/>
          <p:cNvSpPr>
            <a:spLocks/>
          </p:cNvSpPr>
          <p:nvPr/>
        </p:nvSpPr>
        <p:spPr bwMode="auto">
          <a:xfrm>
            <a:off x="5562600" y="1379538"/>
            <a:ext cx="2870200" cy="3402012"/>
          </a:xfrm>
          <a:custGeom>
            <a:avLst/>
            <a:gdLst>
              <a:gd name="T0" fmla="*/ 0 w 1760"/>
              <a:gd name="T1" fmla="*/ 2147483647 h 2167"/>
              <a:gd name="T2" fmla="*/ 2147483647 w 1760"/>
              <a:gd name="T3" fmla="*/ 2147483647 h 2167"/>
              <a:gd name="T4" fmla="*/ 2147483647 w 1760"/>
              <a:gd name="T5" fmla="*/ 2147483647 h 2167"/>
              <a:gd name="T6" fmla="*/ 2147483647 w 1760"/>
              <a:gd name="T7" fmla="*/ 2147483647 h 2167"/>
              <a:gd name="T8" fmla="*/ 2147483647 w 1760"/>
              <a:gd name="T9" fmla="*/ 2147483647 h 2167"/>
              <a:gd name="T10" fmla="*/ 2147483647 w 1760"/>
              <a:gd name="T11" fmla="*/ 2147483647 h 2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0"/>
              <a:gd name="T19" fmla="*/ 0 h 2167"/>
              <a:gd name="T20" fmla="*/ 1760 w 1760"/>
              <a:gd name="T21" fmla="*/ 2167 h 2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0" h="2167">
                <a:moveTo>
                  <a:pt x="0" y="43"/>
                </a:moveTo>
                <a:cubicBezTo>
                  <a:pt x="87" y="58"/>
                  <a:pt x="433" y="0"/>
                  <a:pt x="520" y="131"/>
                </a:cubicBezTo>
                <a:cubicBezTo>
                  <a:pt x="607" y="262"/>
                  <a:pt x="508" y="597"/>
                  <a:pt x="521" y="827"/>
                </a:cubicBezTo>
                <a:cubicBezTo>
                  <a:pt x="534" y="1057"/>
                  <a:pt x="516" y="1306"/>
                  <a:pt x="601" y="1512"/>
                </a:cubicBezTo>
                <a:cubicBezTo>
                  <a:pt x="687" y="1718"/>
                  <a:pt x="844" y="1961"/>
                  <a:pt x="1037" y="2064"/>
                </a:cubicBezTo>
                <a:cubicBezTo>
                  <a:pt x="1230" y="2167"/>
                  <a:pt x="1610" y="2117"/>
                  <a:pt x="1760" y="2131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3529013" y="1257300"/>
            <a:ext cx="18764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39600" rIns="82800" bIns="39600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hu-HU" altLang="hu-HU" sz="2400" b="1">
                <a:solidFill>
                  <a:schemeClr val="accent2"/>
                </a:solidFill>
                <a:latin typeface="Calibri" panose="020F0502020204030204" pitchFamily="34" charset="0"/>
              </a:rPr>
              <a:t>Motherboard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2178050" y="3028950"/>
            <a:ext cx="558800" cy="6477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hu-HU" altLang="hu-HU" sz="1600" b="1">
                <a:latin typeface="Calibri" panose="020F0502020204030204" pitchFamily="34" charset="0"/>
              </a:rPr>
              <a:t>CS</a:t>
            </a:r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 flipV="1">
            <a:off x="1763713" y="3141663"/>
            <a:ext cx="431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22" name="Line 63"/>
          <p:cNvSpPr>
            <a:spLocks noChangeShapeType="1"/>
          </p:cNvSpPr>
          <p:nvPr/>
        </p:nvSpPr>
        <p:spPr bwMode="auto">
          <a:xfrm flipV="1">
            <a:off x="1727200" y="3505200"/>
            <a:ext cx="457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6743700" y="3124200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 flipV="1">
            <a:off x="6743700" y="3492500"/>
            <a:ext cx="469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6165850" y="2965450"/>
            <a:ext cx="558800" cy="6477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hu-HU" altLang="hu-HU" sz="1600" b="1">
                <a:latin typeface="Calibri" panose="020F0502020204030204" pitchFamily="34" charset="0"/>
              </a:rPr>
              <a:t>CS</a:t>
            </a:r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>
            <a:off x="5829300" y="3098800"/>
            <a:ext cx="2921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 flipV="1">
            <a:off x="5803900" y="3479800"/>
            <a:ext cx="3429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>
            <a:spAutoFit/>
          </a:bodyPr>
          <a:lstStyle/>
          <a:p>
            <a:endParaRPr lang="hu-HU"/>
          </a:p>
        </p:txBody>
      </p:sp>
      <p:sp>
        <p:nvSpPr>
          <p:cNvPr id="28" name="AutoShape 71"/>
          <p:cNvSpPr>
            <a:spLocks noChangeArrowheads="1"/>
          </p:cNvSpPr>
          <p:nvPr/>
        </p:nvSpPr>
        <p:spPr bwMode="auto">
          <a:xfrm>
            <a:off x="6667500" y="1066800"/>
            <a:ext cx="2120900" cy="609600"/>
          </a:xfrm>
          <a:prstGeom prst="wedgeRoundRectCallout">
            <a:avLst>
              <a:gd name="adj1" fmla="val -106588"/>
              <a:gd name="adj2" fmla="val 10130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39600" rIns="82800" bIns="39600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hu-HU" altLang="hu-HU" sz="1600" b="1">
                <a:solidFill>
                  <a:schemeClr val="accent2"/>
                </a:solidFill>
                <a:latin typeface="Calibri" panose="020F0502020204030204" pitchFamily="34" charset="0"/>
              </a:rPr>
              <a:t>Tápegység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600" b="1">
                <a:solidFill>
                  <a:schemeClr val="accent2"/>
                </a:solidFill>
                <a:latin typeface="Calibri" panose="020F0502020204030204" pitchFamily="34" charset="0"/>
              </a:rPr>
              <a:t>Ház</a:t>
            </a:r>
          </a:p>
        </p:txBody>
      </p:sp>
      <p:sp>
        <p:nvSpPr>
          <p:cNvPr id="29" name="AutoShape 78"/>
          <p:cNvSpPr>
            <a:spLocks noChangeArrowheads="1"/>
          </p:cNvSpPr>
          <p:nvPr/>
        </p:nvSpPr>
        <p:spPr bwMode="auto">
          <a:xfrm>
            <a:off x="179388" y="4876800"/>
            <a:ext cx="2170112" cy="1720850"/>
          </a:xfrm>
          <a:prstGeom prst="wedgeRoundRectCallout">
            <a:avLst>
              <a:gd name="adj1" fmla="val -7644"/>
              <a:gd name="adj2" fmla="val -116699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39600" rIns="82800" bIns="39600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  <a:latin typeface="Calibri" panose="020F0502020204030204" pitchFamily="34" charset="0"/>
              </a:rPr>
              <a:t>Billentyűzet</a:t>
            </a:r>
            <a:r>
              <a:rPr lang="hu-HU" altLang="hu-HU" sz="1400" b="1">
                <a:solidFill>
                  <a:schemeClr val="accent2"/>
                </a:solidFill>
              </a:rPr>
              <a:t> </a:t>
            </a:r>
            <a:r>
              <a:rPr lang="hu-HU" altLang="hu-HU" sz="1400">
                <a:solidFill>
                  <a:schemeClr val="accent2"/>
                </a:solidFill>
              </a:rPr>
              <a:t>(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Keyboard</a:t>
            </a:r>
            <a:r>
              <a:rPr lang="hu-HU" altLang="hu-HU" sz="1400">
                <a:solidFill>
                  <a:schemeClr val="accent2"/>
                </a:solidFill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</a:rPr>
              <a:t>Egér </a:t>
            </a:r>
            <a:r>
              <a:rPr lang="hu-HU" altLang="hu-HU" sz="1400">
                <a:solidFill>
                  <a:schemeClr val="accent2"/>
                </a:solidFill>
              </a:rPr>
              <a:t>(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Mouse</a:t>
            </a:r>
            <a:r>
              <a:rPr lang="hu-HU" altLang="hu-HU" sz="1400">
                <a:solidFill>
                  <a:schemeClr val="accent2"/>
                </a:solidFill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</a:rPr>
              <a:t>Szkenner </a:t>
            </a:r>
            <a:r>
              <a:rPr lang="hu-HU" altLang="hu-HU" sz="1400">
                <a:solidFill>
                  <a:schemeClr val="accent2"/>
                </a:solidFill>
              </a:rPr>
              <a:t>(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Scanner</a:t>
            </a:r>
            <a:r>
              <a:rPr lang="hu-HU" altLang="hu-HU" sz="1400">
                <a:solidFill>
                  <a:schemeClr val="accent2"/>
                </a:solidFill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</a:rPr>
              <a:t>Webkamera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  <a:latin typeface="Calibri" panose="020F0502020204030204" pitchFamily="34" charset="0"/>
              </a:rPr>
              <a:t>Mikrofon </a:t>
            </a:r>
            <a:endParaRPr lang="hu-HU" altLang="hu-HU" sz="1400" b="1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  <a:latin typeface="Calibri" panose="020F0502020204030204" pitchFamily="34" charset="0"/>
              </a:rPr>
              <a:t>Vonalkód olvasó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  <a:latin typeface="Calibri" panose="020F0502020204030204" pitchFamily="34" charset="0"/>
              </a:rPr>
              <a:t>Joystick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….</a:t>
            </a:r>
          </a:p>
          <a:p>
            <a:pPr eaLnBrk="0" hangingPunct="0">
              <a:lnSpc>
                <a:spcPct val="90000"/>
              </a:lnSpc>
            </a:pPr>
            <a:endParaRPr lang="hu-HU" altLang="hu-HU" sz="14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AutoShape 84"/>
          <p:cNvSpPr>
            <a:spLocks noChangeArrowheads="1"/>
          </p:cNvSpPr>
          <p:nvPr/>
        </p:nvSpPr>
        <p:spPr bwMode="auto">
          <a:xfrm>
            <a:off x="7018338" y="4968875"/>
            <a:ext cx="1752600" cy="1412875"/>
          </a:xfrm>
          <a:prstGeom prst="wedgeRoundRectCallout">
            <a:avLst>
              <a:gd name="adj1" fmla="val 10509"/>
              <a:gd name="adj2" fmla="val -14561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39600" rIns="82800" bIns="39600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  <a:latin typeface="Calibri" panose="020F0502020204030204" pitchFamily="34" charset="0"/>
              </a:rPr>
              <a:t>Monitor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>
                <a:solidFill>
                  <a:schemeClr val="accent2"/>
                </a:solidFill>
              </a:rPr>
              <a:t>Nyomtató (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Printer</a:t>
            </a:r>
            <a:r>
              <a:rPr lang="hu-HU" altLang="hu-HU" sz="1400">
                <a:solidFill>
                  <a:schemeClr val="accent2"/>
                </a:solidFill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  <a:latin typeface="Calibri" panose="020F0502020204030204" pitchFamily="34" charset="0"/>
              </a:rPr>
              <a:t>Projektor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  <a:latin typeface="Calibri" panose="020F0502020204030204" pitchFamily="34" charset="0"/>
              </a:rPr>
              <a:t>Hangszóró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</a:rPr>
              <a:t>Rajzgép</a:t>
            </a:r>
            <a:r>
              <a:rPr lang="hu-HU" altLang="hu-HU" sz="1400">
                <a:solidFill>
                  <a:schemeClr val="accent2"/>
                </a:solidFill>
              </a:rPr>
              <a:t> (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Plotter</a:t>
            </a:r>
            <a:r>
              <a:rPr lang="hu-HU" altLang="hu-HU" sz="1400">
                <a:solidFill>
                  <a:schemeClr val="accent2"/>
                </a:solidFill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Ipari gépek…</a:t>
            </a:r>
          </a:p>
        </p:txBody>
      </p:sp>
      <p:sp>
        <p:nvSpPr>
          <p:cNvPr id="31" name="AutoShape 94"/>
          <p:cNvSpPr>
            <a:spLocks noChangeArrowheads="1"/>
          </p:cNvSpPr>
          <p:nvPr/>
        </p:nvSpPr>
        <p:spPr bwMode="auto">
          <a:xfrm>
            <a:off x="2349500" y="5473700"/>
            <a:ext cx="4521200" cy="1384300"/>
          </a:xfrm>
          <a:prstGeom prst="cloudCallout">
            <a:avLst>
              <a:gd name="adj1" fmla="val 139"/>
              <a:gd name="adj2" fmla="val -586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39600" rIns="82800" bIns="39600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</a:rPr>
              <a:t>Háttértárolók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FDD,</a:t>
            </a:r>
            <a:r>
              <a:rPr lang="hu-HU" altLang="hu-HU" sz="1400">
                <a:solidFill>
                  <a:schemeClr val="accent2"/>
                </a:solidFill>
              </a:rPr>
              <a:t> 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HDD,</a:t>
            </a:r>
            <a:r>
              <a:rPr lang="hu-HU" altLang="hu-HU" sz="1400">
                <a:solidFill>
                  <a:schemeClr val="accent2"/>
                </a:solidFill>
              </a:rPr>
              <a:t> 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CD,</a:t>
            </a:r>
            <a:r>
              <a:rPr lang="hu-HU" altLang="hu-HU" sz="1400">
                <a:solidFill>
                  <a:schemeClr val="accent2"/>
                </a:solidFill>
              </a:rPr>
              <a:t> </a:t>
            </a: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DVD, SSD,</a:t>
            </a:r>
            <a:r>
              <a:rPr lang="hu-HU" altLang="hu-HU" sz="1400">
                <a:solidFill>
                  <a:schemeClr val="accent2"/>
                </a:solidFill>
              </a:rPr>
              <a:t> Blu-ray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 b="1">
                <a:solidFill>
                  <a:schemeClr val="accent2"/>
                </a:solidFill>
              </a:rPr>
              <a:t>Memóriakártyák</a:t>
            </a:r>
            <a:r>
              <a:rPr lang="hu-HU" altLang="hu-HU" sz="1400">
                <a:solidFill>
                  <a:schemeClr val="accent2"/>
                </a:solidFill>
              </a:rPr>
              <a:t>, </a:t>
            </a:r>
            <a:r>
              <a:rPr lang="hu-HU" altLang="hu-HU" sz="1400" b="1">
                <a:solidFill>
                  <a:schemeClr val="accent2"/>
                </a:solidFill>
              </a:rPr>
              <a:t>pendrive</a:t>
            </a:r>
            <a:r>
              <a:rPr lang="hu-HU" altLang="hu-HU" sz="1400">
                <a:solidFill>
                  <a:schemeClr val="accent2"/>
                </a:solidFill>
              </a:rPr>
              <a:t>-ok</a:t>
            </a:r>
          </a:p>
          <a:p>
            <a:pPr eaLnBrk="0" hangingPunct="0">
              <a:lnSpc>
                <a:spcPct val="90000"/>
              </a:lnSpc>
            </a:pPr>
            <a:r>
              <a:rPr lang="hu-HU" altLang="hu-HU" sz="1400">
                <a:solidFill>
                  <a:schemeClr val="accent2"/>
                </a:solidFill>
                <a:latin typeface="Calibri" panose="020F0502020204030204" pitchFamily="34" charset="0"/>
              </a:rPr>
              <a:t>Digitális kamera, fényképezőgép</a:t>
            </a:r>
          </a:p>
          <a:p>
            <a:pPr eaLnBrk="0" hangingPunct="0">
              <a:lnSpc>
                <a:spcPct val="90000"/>
              </a:lnSpc>
            </a:pPr>
            <a:endParaRPr lang="hu-HU" altLang="hu-HU" sz="14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9" grpId="0"/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b="1">
                <a:cs typeface="Arial" charset="0"/>
              </a:rPr>
              <a:t>Számítógépház és tápegység</a:t>
            </a: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u-HU" altLang="hu-HU" b="1" smtClean="0">
                <a:cs typeface="Arial" panose="020B0604020202020204" pitchFamily="34" charset="0"/>
              </a:rPr>
              <a:t>K</a:t>
            </a:r>
            <a:r>
              <a:rPr lang="en-US" altLang="hu-HU" b="1" smtClean="0">
                <a:cs typeface="Arial" panose="020B0604020202020204" pitchFamily="34" charset="0"/>
              </a:rPr>
              <a:t>iválasztásá</a:t>
            </a:r>
            <a:r>
              <a:rPr lang="hu-HU" altLang="hu-HU" b="1" smtClean="0">
                <a:cs typeface="Arial" panose="020B0604020202020204" pitchFamily="34" charset="0"/>
              </a:rPr>
              <a:t>nak</a:t>
            </a:r>
            <a:r>
              <a:rPr lang="en-US" altLang="hu-HU" b="1" smtClean="0">
                <a:cs typeface="Arial" panose="020B0604020202020204" pitchFamily="34" charset="0"/>
              </a:rPr>
              <a:t> </a:t>
            </a:r>
            <a:r>
              <a:rPr lang="hu-HU" altLang="hu-HU" b="1" smtClean="0">
                <a:cs typeface="Arial" panose="020B0604020202020204" pitchFamily="34" charset="0"/>
              </a:rPr>
              <a:t>szempontjai</a:t>
            </a:r>
            <a:r>
              <a:rPr lang="en-US" altLang="hu-HU" b="1" smtClean="0"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hu-HU" altLang="hu-HU" smtClean="0">
                <a:cs typeface="Arial" panose="020B0604020202020204" pitchFamily="34" charset="0"/>
              </a:rPr>
              <a:t> </a:t>
            </a:r>
            <a:r>
              <a:rPr lang="en-US" altLang="hu-HU" smtClean="0">
                <a:cs typeface="Arial" panose="020B0604020202020204" pitchFamily="34" charset="0"/>
              </a:rPr>
              <a:t>az alaplap mérete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hu-HU" altLang="hu-HU" smtClean="0">
                <a:cs typeface="Arial" panose="020B0604020202020204" pitchFamily="34" charset="0"/>
              </a:rPr>
              <a:t> </a:t>
            </a:r>
            <a:r>
              <a:rPr lang="en-US" altLang="hu-HU" smtClean="0">
                <a:cs typeface="Arial" panose="020B0604020202020204" pitchFamily="34" charset="0"/>
              </a:rPr>
              <a:t>a rendelkezésre álló külső vagy belső</a:t>
            </a:r>
            <a:r>
              <a:rPr lang="hu-HU" altLang="hu-HU" smtClean="0">
                <a:cs typeface="Arial" panose="020B0604020202020204" pitchFamily="34" charset="0"/>
              </a:rPr>
              <a:t> </a:t>
            </a:r>
            <a:r>
              <a:rPr lang="en-US" altLang="hu-HU" smtClean="0">
                <a:cs typeface="Arial" panose="020B0604020202020204" pitchFamily="34" charset="0"/>
              </a:rPr>
              <a:t>meghajtóhelyek</a:t>
            </a:r>
            <a:r>
              <a:rPr lang="hu-HU" altLang="hu-HU" smtClean="0">
                <a:cs typeface="Arial" panose="020B0604020202020204" pitchFamily="34" charset="0"/>
              </a:rPr>
              <a:t> </a:t>
            </a:r>
            <a:r>
              <a:rPr lang="en-US" altLang="hu-HU" smtClean="0">
                <a:cs typeface="Arial" panose="020B0604020202020204" pitchFamily="34" charset="0"/>
              </a:rPr>
              <a:t>száma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hu-HU" altLang="hu-HU" smtClean="0">
                <a:cs typeface="Arial" panose="020B0604020202020204" pitchFamily="34" charset="0"/>
              </a:rPr>
              <a:t> </a:t>
            </a:r>
            <a:r>
              <a:rPr lang="en-US" altLang="hu-HU" smtClean="0">
                <a:cs typeface="Arial" panose="020B0604020202020204" pitchFamily="34" charset="0"/>
              </a:rPr>
              <a:t>rendelkezésre álló hely </a:t>
            </a:r>
          </a:p>
          <a:p>
            <a:pPr eaLnBrk="1" hangingPunct="1"/>
            <a:endParaRPr lang="hu-HU" alt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  <p:pic>
        <p:nvPicPr>
          <p:cNvPr id="5" name="Picture 32" descr="b01_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309688"/>
            <a:ext cx="53943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4163"/>
            <a:ext cx="569912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549275" y="309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4400" b="1">
                <a:solidFill>
                  <a:srgbClr val="0041A7"/>
                </a:solidFill>
                <a:latin typeface="Calibri" panose="020F0502020204030204" pitchFamily="34" charset="0"/>
              </a:rPr>
              <a:t>Számítógépház 1.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indent="-255588" eaLnBrk="1" hangingPunct="1"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A számítógépház biztosítja azt a keretet, amely tartja a </a:t>
            </a:r>
            <a:r>
              <a:rPr lang="hu-HU" altLang="hu-HU" sz="2800" b="1" smtClean="0">
                <a:cs typeface="Arial" panose="020B0604020202020204" pitchFamily="34" charset="0"/>
              </a:rPr>
              <a:t>számítógép belső alkatrészeit</a:t>
            </a:r>
            <a:r>
              <a:rPr lang="hu-HU" altLang="hu-HU" sz="2800" smtClean="0">
                <a:cs typeface="Arial" panose="020B0604020202020204" pitchFamily="34" charset="0"/>
              </a:rPr>
              <a:t>, miközben burkolattal is ellátja azokat a védelem érdekében. </a:t>
            </a:r>
            <a:endParaRPr lang="hu-HU" altLang="hu-H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55588" eaLnBrk="1" hangingPunct="1"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Biztosítja a számítógép működése közben keletkezett </a:t>
            </a:r>
            <a:r>
              <a:rPr lang="hu-HU" altLang="hu-HU" sz="2800" b="1" smtClean="0">
                <a:cs typeface="Arial" panose="020B0604020202020204" pitchFamily="34" charset="0"/>
              </a:rPr>
              <a:t>hő elvezetését</a:t>
            </a:r>
            <a:r>
              <a:rPr lang="hu-HU" altLang="hu-HU" sz="2800" smtClean="0">
                <a:cs typeface="Arial" panose="020B0604020202020204" pitchFamily="34" charset="0"/>
              </a:rPr>
              <a:t>, valamint a zaj mérséklését.</a:t>
            </a:r>
            <a:endParaRPr lang="en-US" altLang="hu-HU" sz="2800" smtClean="0">
              <a:cs typeface="Arial" panose="020B0604020202020204" pitchFamily="34" charset="0"/>
            </a:endParaRPr>
          </a:p>
          <a:p>
            <a:pPr indent="-2555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A számítógépházakat általában műanyagból, acélból, vagy alumíniumból gyártják.</a:t>
            </a:r>
          </a:p>
          <a:p>
            <a:pPr indent="-255588">
              <a:lnSpc>
                <a:spcPct val="110000"/>
              </a:lnSpc>
              <a:spcBef>
                <a:spcPts val="600"/>
              </a:spcBef>
              <a:buClr>
                <a:srgbClr val="708CA1"/>
              </a:buClr>
              <a:buFont typeface="Wingdings" panose="05000000000000000000" pitchFamily="2" charset="2"/>
              <a:buChar char="§"/>
            </a:pPr>
            <a:r>
              <a:rPr lang="hu-HU" altLang="hu-HU" sz="2800" smtClean="0">
                <a:cs typeface="Arial" panose="020B0604020202020204" pitchFamily="34" charset="0"/>
              </a:rPr>
              <a:t>Sokféle háztípus létezik, de az alapvető formai tényezők közé a </a:t>
            </a:r>
            <a:r>
              <a:rPr lang="hu-HU" altLang="hu-HU" sz="2800" b="1" smtClean="0">
                <a:cs typeface="Arial" panose="020B0604020202020204" pitchFamily="34" charset="0"/>
              </a:rPr>
              <a:t>fekvő</a:t>
            </a:r>
            <a:r>
              <a:rPr lang="hu-HU" altLang="hu-HU" sz="2800" smtClean="0">
                <a:cs typeface="Arial" panose="020B0604020202020204" pitchFamily="34" charset="0"/>
              </a:rPr>
              <a:t> és az </a:t>
            </a:r>
            <a:r>
              <a:rPr lang="hu-HU" altLang="hu-HU" sz="2800" b="1" smtClean="0">
                <a:cs typeface="Arial" panose="020B0604020202020204" pitchFamily="34" charset="0"/>
              </a:rPr>
              <a:t>álló</a:t>
            </a:r>
            <a:r>
              <a:rPr lang="hu-HU" altLang="hu-HU" sz="2800" smtClean="0">
                <a:cs typeface="Arial" panose="020B0604020202020204" pitchFamily="34" charset="0"/>
              </a:rPr>
              <a:t> házak tartoznak.</a:t>
            </a:r>
            <a:endParaRPr lang="hu-HU" altLang="hu-HU" sz="280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Szakképzési Portál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4400" b="1">
                <a:solidFill>
                  <a:srgbClr val="0041A7"/>
                </a:solidFill>
                <a:latin typeface="Calibri" panose="020F0502020204030204" pitchFamily="34" charset="0"/>
              </a:rPr>
              <a:t>Számítógépház 2.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4294967295"/>
          </p:nvPr>
        </p:nvSpPr>
        <p:spPr>
          <a:xfrm>
            <a:off x="323850" y="1239838"/>
            <a:ext cx="8569325" cy="5357812"/>
          </a:xfrm>
        </p:spPr>
        <p:txBody>
          <a:bodyPr/>
          <a:lstStyle/>
          <a:p>
            <a:pPr indent="-255588" eaLnBrk="1" hangingPunct="1">
              <a:buFont typeface="Arial" panose="020B0604020202020204" pitchFamily="34" charset="0"/>
              <a:buNone/>
            </a:pPr>
            <a:r>
              <a:rPr lang="hu-HU" altLang="hu-HU" sz="2400" smtClean="0"/>
              <a:t>Többféle típusú (méretű/felépítésű) házzal találkozhatunk.</a:t>
            </a:r>
          </a:p>
          <a:p>
            <a:pPr indent="-255588" eaLnBrk="1" hangingPunct="1"/>
            <a:r>
              <a:rPr lang="hu-HU" altLang="hu-HU" sz="2400" b="1" smtClean="0">
                <a:latin typeface="Arial" panose="020B0604020202020204" pitchFamily="34" charset="0"/>
              </a:rPr>
              <a:t>Mini házak</a:t>
            </a:r>
            <a:r>
              <a:rPr lang="hu-HU" altLang="hu-HU" sz="2400" smtClean="0"/>
              <a:t>:</a:t>
            </a:r>
            <a:br>
              <a:rPr lang="hu-HU" altLang="hu-HU" sz="2400" smtClean="0"/>
            </a:br>
            <a:r>
              <a:rPr lang="hu-HU" altLang="hu-HU" sz="2400" smtClean="0"/>
              <a:t>kisebb konfigurációkhoz készülnek. Néha speciális mikro vagy mini alaplapokat igényelnek. Előnyük a kis méret. </a:t>
            </a:r>
          </a:p>
          <a:p>
            <a:pPr indent="-255588" eaLnBrk="1" hangingPunct="1"/>
            <a:r>
              <a:rPr lang="hu-HU" altLang="hu-HU" sz="2400" b="1" smtClean="0">
                <a:latin typeface="Arial" panose="020B0604020202020204" pitchFamily="34" charset="0"/>
              </a:rPr>
              <a:t>Midi házak</a:t>
            </a:r>
            <a:r>
              <a:rPr lang="hu-HU" altLang="hu-HU" sz="2400" smtClean="0"/>
              <a:t>:</a:t>
            </a:r>
            <a:br>
              <a:rPr lang="hu-HU" altLang="hu-HU" sz="2400" smtClean="0"/>
            </a:br>
            <a:r>
              <a:rPr lang="hu-HU" altLang="hu-HU" sz="2400" smtClean="0"/>
              <a:t>általános felhasználásra készülnek. Viszonylag jól bővíthetők.</a:t>
            </a:r>
          </a:p>
          <a:p>
            <a:pPr indent="-255588" eaLnBrk="1" hangingPunct="1"/>
            <a:r>
              <a:rPr lang="hu-HU" altLang="hu-HU" sz="2400" b="1" smtClean="0">
                <a:latin typeface="Arial" panose="020B0604020202020204" pitchFamily="34" charset="0"/>
              </a:rPr>
              <a:t>Nagy torony házak </a:t>
            </a:r>
            <a:r>
              <a:rPr lang="hu-HU" altLang="hu-HU" sz="2400" smtClean="0"/>
              <a:t>(Tower):</a:t>
            </a:r>
            <a:br>
              <a:rPr lang="hu-HU" altLang="hu-HU" sz="2400" smtClean="0"/>
            </a:br>
            <a:r>
              <a:rPr lang="hu-HU" altLang="hu-HU" sz="2400" smtClean="0"/>
              <a:t>nagy teljesítményű összeállításokhoz használhatók. Extrém mértékben bővíthetők. Fő előny a jó hűtés.</a:t>
            </a:r>
          </a:p>
          <a:p>
            <a:pPr indent="-255588" eaLnBrk="1" hangingPunct="1"/>
            <a:r>
              <a:rPr lang="hu-HU" altLang="hu-HU" sz="2400" b="1" smtClean="0">
                <a:latin typeface="Arial" panose="020B0604020202020204" pitchFamily="34" charset="0"/>
              </a:rPr>
              <a:t>Fekvő házak </a:t>
            </a:r>
            <a:r>
              <a:rPr lang="hu-HU" altLang="hu-HU" sz="2400" smtClean="0"/>
              <a:t>(desktop):</a:t>
            </a:r>
            <a:br>
              <a:rPr lang="hu-HU" altLang="hu-HU" sz="2400" smtClean="0"/>
            </a:br>
            <a:r>
              <a:rPr lang="hu-HU" altLang="hu-HU" sz="2400" smtClean="0"/>
              <a:t>a "hagyományos" számítógépház. A munkahely berendezése alapján a mini (esetleg a midi) torony házak fektetett változata. </a:t>
            </a:r>
          </a:p>
        </p:txBody>
      </p:sp>
      <p:sp>
        <p:nvSpPr>
          <p:cNvPr id="4" name="Élőláb helye 3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spc="100">
                <a:solidFill>
                  <a:schemeClr val="bg1"/>
                </a:solidFill>
                <a:latin typeface="+mn-lt"/>
                <a:cs typeface="+mn-cs"/>
              </a:rPr>
              <a:t>Szakképzési Portál</a:t>
            </a:r>
            <a:endParaRPr lang="hu-HU" sz="1200" b="1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2530" name="Picture 7" descr="thermaltake_dokker%20h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76250"/>
            <a:ext cx="41227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d_76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3683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ls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portalsablon</Template>
  <TotalTime>416</TotalTime>
  <Words>2948</Words>
  <Application>Microsoft Office PowerPoint</Application>
  <PresentationFormat>Diavetítés a képernyőre (4:3 oldalarány)</PresentationFormat>
  <Paragraphs>348</Paragraphs>
  <Slides>45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Times New Roman</vt:lpstr>
      <vt:lpstr>ＭＳ Ｐゴシック</vt:lpstr>
      <vt:lpstr>portalsablon</vt:lpstr>
      <vt:lpstr>PowerPoint-bemutató</vt:lpstr>
      <vt:lpstr>Személyi számítógép mint rendszer</vt:lpstr>
      <vt:lpstr>Generációk összefoglalása</vt:lpstr>
      <vt:lpstr>Neumann elvek</vt:lpstr>
      <vt:lpstr>Általános blokkvázlat</vt:lpstr>
      <vt:lpstr>Számítógépház és tápegység</vt:lpstr>
      <vt:lpstr>PowerPoint-bemutató</vt:lpstr>
      <vt:lpstr>PowerPoint-bemutató</vt:lpstr>
      <vt:lpstr>PowerPoint-bemutató</vt:lpstr>
      <vt:lpstr>Tápegység</vt:lpstr>
      <vt:lpstr>PowerPoint-bemutató</vt:lpstr>
      <vt:lpstr>PowerPoint-bemutató</vt:lpstr>
      <vt:lpstr>Tápegység</vt:lpstr>
      <vt:lpstr>Szünetmentes tápegység</vt:lpstr>
      <vt:lpstr>Alaplap (motherboard)</vt:lpstr>
      <vt:lpstr>Alaplapok 1.</vt:lpstr>
      <vt:lpstr>Alaplapok 2.</vt:lpstr>
      <vt:lpstr>Alaplapok 3.</vt:lpstr>
      <vt:lpstr>Központi vezérlőegység (CPU)</vt:lpstr>
      <vt:lpstr>Processzorok jellemző adatai 1.</vt:lpstr>
      <vt:lpstr>Processzorok jellemző adatai 2.</vt:lpstr>
      <vt:lpstr>CPU foglalat specifikációk</vt:lpstr>
      <vt:lpstr>Hűtési rendszerek</vt:lpstr>
      <vt:lpstr>Memóriák</vt:lpstr>
      <vt:lpstr>Memória modulok</vt:lpstr>
      <vt:lpstr>Cache</vt:lpstr>
      <vt:lpstr>PowerPoint-bemutató</vt:lpstr>
      <vt:lpstr>Papír alapú tárolók</vt:lpstr>
      <vt:lpstr>Mágneses alapú tárolók 1.</vt:lpstr>
      <vt:lpstr>Mágneses alapú tárolók 2.</vt:lpstr>
      <vt:lpstr>Optikai meghajtók</vt:lpstr>
      <vt:lpstr>Félvezetős memóriatárak</vt:lpstr>
      <vt:lpstr>Memóriakártyák</vt:lpstr>
      <vt:lpstr>A különböző meghajtók csatlakozótípusai</vt:lpstr>
      <vt:lpstr>Belső kábelek</vt:lpstr>
      <vt:lpstr>A számítógép csatlakozóinak és kábeleinek elnevezései</vt:lpstr>
      <vt:lpstr>A soros port</vt:lpstr>
      <vt:lpstr>USB portok és kábelek</vt:lpstr>
      <vt:lpstr>FireWire</vt:lpstr>
      <vt:lpstr>Párhuzamos portok és kábelek</vt:lpstr>
      <vt:lpstr>SCSI portok és kábelek</vt:lpstr>
      <vt:lpstr>Hálózati portok és kábelek</vt:lpstr>
      <vt:lpstr>PS/2 portok – audioportok 1.</vt:lpstr>
      <vt:lpstr>PS/2 portok – audioportok 2.</vt:lpstr>
      <vt:lpstr>Video-portok és csatlakozók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 a személyi számítógéppel I.</dc:title>
  <dc:subject>IBM PC-alapú személyi számítógépek felépítése</dc:subject>
  <dc:creator>Kecskeméti Tibor</dc:creator>
  <cp:lastModifiedBy>Tibor Kecskeméti</cp:lastModifiedBy>
  <cp:revision>11</cp:revision>
  <dcterms:created xsi:type="dcterms:W3CDTF">2010-07-20T12:44:52Z</dcterms:created>
  <dcterms:modified xsi:type="dcterms:W3CDTF">2020-02-10T09:08:37Z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0x010100D97DDA7D2AEAA44C827EDB9961767B7F</vt:lpwstr>
  </property>
</Properties>
</file>