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1" d="100"/>
          <a:sy n="51" d="100"/>
        </p:scale>
        <p:origin x="10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</a:defRPr>
            </a:lvl1pPr>
          </a:lstStyle>
          <a:p>
            <a:pPr>
              <a:defRPr/>
            </a:pPr>
            <a:fld id="{09423898-C07E-47ED-A263-E99D1C814C58}" type="datetimeFigureOut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BEA9EF0-8CB0-451B-889C-2E0ED2FB77C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u-HU" altLang="hu-HU" smtClean="0"/>
              <a:t>A hanghullámok tartománya 0Hz-től kb10GHz-ig terjed.  A viszonyítási alapnak az emberi beszédet tekinthetjük amely kb 80 Hz-től 1300 Hz-ig terjed. A zenei hangok tartománya 30Hz-től 3Khz-ig  terjed.  Az emberi hallás tartománya 20Hz-től 20kHz-ig terjed,személyfüggő. A  hangnak a hangszínét az alaphangok felharmonikus tartalma és annak az összetétele jelentős mértékben meghatározza. Ezért a Hi-Fi minőség meghatározásakor azt mondták, hogy a hangátviteli rendszer mindent vigyen át ami az emberi fül számára hallható. 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mtClean="0"/>
              <a:t> A 20 Hz alatti hangokat infrahangoknak hívjuk. Habár ezeket nem halljuk, de ha nagy tejesítményűek, akkor kellemetlen hatást fejtenek ki az emberi szervezetre.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mtClean="0"/>
              <a:t>A 20KHz feletti hangokat az emberi fül nem hallja, de léteznek ilyen hanghullámok. Vannak olyan állatok melyek 20kHz felett is hallanak. Pl kutyák, macskák, denevérek. Ez a tulajdonságuk az éjjeli tájékozódásban segíti őket. Az ultrahangokat orvostudományban mérésre, vizsgálatokra , gyógyításra használják.</a:t>
            </a:r>
          </a:p>
        </p:txBody>
      </p:sp>
      <p:sp>
        <p:nvSpPr>
          <p:cNvPr id="410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33AABF-36E9-46F3-AE8B-DA344B968A72}" type="slidenum">
              <a:rPr lang="hu-HU" altLang="hu-HU">
                <a:latin typeface="Calibri" panose="020F0502020204030204" pitchFamily="34" charset="0"/>
              </a:rPr>
              <a:pPr/>
              <a:t>1</a:t>
            </a:fld>
            <a:endParaRPr lang="hu-HU" altLang="hu-H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 smtClean="0"/>
              <a:t>Az ilyen módon digitalizált zene igen nagy tárkapacitást igényel. Ennek csökkentésére használják   a különböző tömörítési eljárásokat. De azáltal, hogy lineáris a kvantálási karakterisztika lehetőség van a különböző szoftveres tömörítési eljárások kidolgozására.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 smtClean="0"/>
              <a:t>DPCM (Delta </a:t>
            </a:r>
            <a:r>
              <a:rPr lang="hu-HU" dirty="0" err="1" smtClean="0"/>
              <a:t>Pulse</a:t>
            </a:r>
            <a:r>
              <a:rPr lang="hu-HU" dirty="0" smtClean="0"/>
              <a:t> </a:t>
            </a:r>
            <a:r>
              <a:rPr lang="hu-HU" dirty="0" err="1" smtClean="0"/>
              <a:t>Cede</a:t>
            </a:r>
            <a:r>
              <a:rPr lang="hu-HU" dirty="0" smtClean="0"/>
              <a:t> </a:t>
            </a:r>
            <a:r>
              <a:rPr lang="hu-HU" dirty="0" err="1" smtClean="0"/>
              <a:t>Modulation</a:t>
            </a:r>
            <a:r>
              <a:rPr lang="hu-HU" dirty="0" smtClean="0"/>
              <a:t>)  lényege, hogy ha ismerjük  az előző  értékét a jelnek és a lépcsők mérete elegendően kicsi,  akkor  elegendő a következő jelnél csak azt tudni, hogy az előzőhöz képest kisebb vagy nagyobb az értéke . Ha kisebb akkor egy lépcsővel csökkentjük az eredeti értéket, ha nagyobb akkor egy lépcsővel növeljük az eredeti értéket.  Ha a mintát elég sűrűn vesszük  akkor a torzítás kellően kicsi lesz.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 smtClean="0">
                <a:latin typeface="Times New Roman" pitchFamily="18" charset="0"/>
              </a:rPr>
              <a:t>A jelenlegi MIDI szabványa következőket tartalmazza: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 smtClean="0">
                <a:latin typeface="Times New Roman" pitchFamily="18" charset="0"/>
              </a:rPr>
              <a:t>- egy hardver-rendszert a fizikailag is kapcsolódó elektronikus hangszerek és a kapcsolódó elektronikus rendszerek között. (MIDI interfész, MIDI adapter, MIDI kábel)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 smtClean="0">
                <a:latin typeface="Times New Roman" pitchFamily="18" charset="0"/>
              </a:rPr>
              <a:t>- egy adatkódolás eljárást a zenei teljesítmény tárolására és továbbítására, valamint az elektronikus üzenetek ellenőrzésére.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 smtClean="0">
                <a:latin typeface="Times New Roman" pitchFamily="18" charset="0"/>
              </a:rPr>
              <a:t>A tipikus MIDI üzenet tartalmazza a kottát, hangmagasságot, a lejátszás sebességét, valamint egyéb vezérlő jeleket, például: hangerő, </a:t>
            </a:r>
            <a:r>
              <a:rPr lang="hu-HU" dirty="0" err="1" smtClean="0">
                <a:latin typeface="Times New Roman" pitchFamily="18" charset="0"/>
              </a:rPr>
              <a:t>vibrato</a:t>
            </a:r>
            <a:r>
              <a:rPr lang="hu-HU" dirty="0" smtClean="0">
                <a:latin typeface="Times New Roman" pitchFamily="18" charset="0"/>
              </a:rPr>
              <a:t>, órajel, stb..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 smtClean="0">
                <a:latin typeface="Times New Roman" pitchFamily="18" charset="0"/>
              </a:rPr>
              <a:t>- Kommunikációs eljárásokat a zenei teljesítmény-adatok átvitelére és szinkronizálására, valamint ellenőrző adatokat. (MIDI gép kontroll, MIDI térképes vezérlés, MIDI időkód, Dal pozicionáló)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 smtClean="0">
                <a:latin typeface="Times New Roman" pitchFamily="18" charset="0"/>
              </a:rPr>
              <a:t>- a hangszerek kategorizálását, pl.: ütős hangok vagy hangszínek. Más néven: apró kiegészítéseket is. Ezzel a kódolási eljárással nagyon sokféle zene  variációra van lehetőség. Pl. MIDI </a:t>
            </a:r>
            <a:r>
              <a:rPr lang="hu-HU" dirty="0" err="1" smtClean="0">
                <a:latin typeface="Times New Roman" pitchFamily="18" charset="0"/>
              </a:rPr>
              <a:t>kareoki</a:t>
            </a:r>
            <a:r>
              <a:rPr lang="hu-HU" dirty="0" smtClean="0">
                <a:latin typeface="Times New Roman" pitchFamily="18" charset="0"/>
              </a:rPr>
              <a:t>  fájlba rögzített zenére  lehet az adott a zene szövegét énekelni. </a:t>
            </a:r>
            <a:r>
              <a:rPr lang="hu-HU" dirty="0" err="1" smtClean="0">
                <a:latin typeface="Times New Roman" pitchFamily="18" charset="0"/>
              </a:rPr>
              <a:t>Disco</a:t>
            </a:r>
            <a:r>
              <a:rPr lang="hu-HU" dirty="0" smtClean="0">
                <a:latin typeface="Times New Roman" pitchFamily="18" charset="0"/>
              </a:rPr>
              <a:t> zenélés egyik módja.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 smtClean="0"/>
              <a:t>ADPC (</a:t>
            </a:r>
            <a:r>
              <a:rPr lang="hu-HU" dirty="0" err="1" smtClean="0"/>
              <a:t>Adaptive</a:t>
            </a:r>
            <a:r>
              <a:rPr lang="hu-HU" dirty="0" smtClean="0"/>
              <a:t> </a:t>
            </a:r>
            <a:r>
              <a:rPr lang="hu-HU" dirty="0" err="1" smtClean="0"/>
              <a:t>Pulse</a:t>
            </a:r>
            <a:r>
              <a:rPr lang="hu-HU" dirty="0" smtClean="0"/>
              <a:t> </a:t>
            </a:r>
            <a:r>
              <a:rPr lang="hu-HU" dirty="0" err="1" smtClean="0"/>
              <a:t>Code</a:t>
            </a:r>
            <a:r>
              <a:rPr lang="hu-HU" dirty="0" smtClean="0"/>
              <a:t> </a:t>
            </a:r>
            <a:r>
              <a:rPr lang="hu-HU" dirty="0" err="1" smtClean="0"/>
              <a:t>Modulation</a:t>
            </a:r>
            <a:r>
              <a:rPr lang="hu-HU" dirty="0" smtClean="0"/>
              <a:t>) lényege az hogy zenei jel redundáns. Egy adott mintából   következtetni lehet a következő mintára. Ha sok zenei jelet megvizsgálunk akkor </a:t>
            </a:r>
            <a:r>
              <a:rPr lang="hu-HU" dirty="0" err="1" smtClean="0"/>
              <a:t>pl</a:t>
            </a:r>
            <a:r>
              <a:rPr lang="hu-HU" dirty="0" smtClean="0"/>
              <a:t> egy adott mintához meghatározhatunk sok de véges számú  várható függvényt. </a:t>
            </a:r>
            <a:r>
              <a:rPr lang="hu-HU" dirty="0" err="1" smtClean="0"/>
              <a:t>ADPCM-nél</a:t>
            </a:r>
            <a:r>
              <a:rPr lang="hu-HU" dirty="0" smtClean="0"/>
              <a:t>   nem a minták különbségét kódolják mint a </a:t>
            </a:r>
            <a:r>
              <a:rPr lang="hu-HU" dirty="0" err="1" smtClean="0"/>
              <a:t>DPCM-nél</a:t>
            </a:r>
            <a:r>
              <a:rPr lang="hu-HU" dirty="0" smtClean="0"/>
              <a:t> , hanem a zenei jel viselkedését figyelembe véve skálatényezőt határoznak meg. Ez a skálatényező egy függvényt takar. A skálatényezővel  megszorozva az előző jelet  a következő jelet kapjuk.  Ebben az esetben a minta után csak azt kell tudnunk, hogy az adott mintánál melyik a leggyakoribb várható minta.  Ez a skála tényező lehet 4-8 bites. A 8 bites változatnál 256 skálatényezőt  vehetünk fel ezzel elég finoman megközelíthetjük a jelek egymásutániságát. Ezzel az eljárással 0,25-05-ös tömörítési eljárást érhetünk el.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 smtClean="0"/>
              <a:t>Az </a:t>
            </a:r>
            <a:r>
              <a:rPr lang="hu-HU" dirty="0" err="1" smtClean="0"/>
              <a:t>MPEG-x</a:t>
            </a:r>
            <a:r>
              <a:rPr lang="hu-HU" dirty="0" smtClean="0"/>
              <a:t>  tömörítési eljárásoknak az a lényege, hogy a bejövő digitalizált PCM  jelet bonyolult számítási módszernek vetik alá és az előző jelsorozatból próbálják megjósolni a várható értéket. Ebben az esetben nem kell minden minta kódját átvinni csak a várható érték kódját.  Minél több mintából képeznek matematikailag várható értéket,  annál nagyobb lesz a szoftver mérete de annál pontosabb lesz a várható érték  pontossága (jóslása) is.</a:t>
            </a:r>
          </a:p>
          <a:p>
            <a:pPr>
              <a:defRPr/>
            </a:pPr>
            <a:r>
              <a:rPr lang="hu-HU" dirty="0" smtClean="0"/>
              <a:t>Minél nagyobb a tömörítés annál nagyobb a jel késleltetése.  Ha nagy a késleltetés akkor ez a beszédérthetőségben zavart okoz. 0,125-80 </a:t>
            </a:r>
            <a:r>
              <a:rPr lang="hu-HU" dirty="0" err="1" smtClean="0"/>
              <a:t>ms-a</a:t>
            </a:r>
            <a:r>
              <a:rPr lang="hu-HU" dirty="0" smtClean="0"/>
              <a:t> megengedett.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 smtClean="0"/>
              <a:t>A digitalizált beszéd visszaalakításához szükség van a minták előállítására. A mintákból </a:t>
            </a:r>
            <a:r>
              <a:rPr lang="hu-HU" dirty="0" err="1" smtClean="0"/>
              <a:t>aluláteresztő</a:t>
            </a:r>
            <a:r>
              <a:rPr lang="hu-HU" dirty="0" smtClean="0"/>
              <a:t> szűrő segítségével az alap harmonikus előállítható.  </a:t>
            </a:r>
            <a:r>
              <a:rPr lang="hu-HU" dirty="0" err="1" smtClean="0"/>
              <a:t>Shannon</a:t>
            </a:r>
            <a:r>
              <a:rPr lang="hu-HU" dirty="0" smtClean="0"/>
              <a:t> tételét figyelembe véve.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 smtClean="0"/>
              <a:t>A digitalizált beszéd jellemzőinek a vizsgálata kapcsán lehetőség nyílik a beszélő gép vagyis az írott  szövegből a beszéd jel előállítására. Egy beszélőnek a hangjából mintát vesznek, hogy a ne gépi beszéd hanem egy adott hangszínű beszéd legyen. Ez ezeket  mintákat lebontják hangokra. Az írott szöveg hangokat tartalmaz és az alapmintákból ezek a hangok összerakhatók. Lásd MÁV, VOLÁN utas tájékoztatási rendszere.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2253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808013-B749-4036-9045-D3DA6E8FC190}" type="slidenum">
              <a:rPr lang="hu-HU" altLang="hu-HU">
                <a:latin typeface="Calibri" panose="020F0502020204030204" pitchFamily="34" charset="0"/>
              </a:rPr>
              <a:pPr/>
              <a:t>10</a:t>
            </a:fld>
            <a:endParaRPr lang="hu-HU" altLang="hu-H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u-HU" altLang="hu-HU" smtClean="0"/>
              <a:t>Az információ átvitel információ forrásból, átviteli útból, és információ feldolgozóból áll. 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mtClean="0"/>
              <a:t>Beszéd digitalizálásához kódoló,  a visszaalakításhoz dekódoló kell. Mivel a beszéd kétirányú ezért mindkét végén szükség van kódolóra és dekódolóra . A kódoló A/D átalakítást a dekódoló D/A átalakítást végez.</a:t>
            </a:r>
          </a:p>
        </p:txBody>
      </p:sp>
      <p:sp>
        <p:nvSpPr>
          <p:cNvPr id="614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59A490-9770-40EB-B662-ADDF3984EC70}" type="slidenum">
              <a:rPr lang="hu-HU" altLang="hu-HU">
                <a:latin typeface="Calibri" panose="020F0502020204030204" pitchFamily="34" charset="0"/>
              </a:rPr>
              <a:pPr/>
              <a:t>2</a:t>
            </a:fld>
            <a:endParaRPr lang="hu-HU" altLang="hu-H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A51786-0D05-4DC8-956A-BC607C1FFE63}" type="slidenum">
              <a:rPr lang="hu-HU" altLang="hu-HU">
                <a:latin typeface="Calibri" panose="020F0502020204030204" pitchFamily="34" charset="0"/>
              </a:rPr>
              <a:pPr/>
              <a:t>3</a:t>
            </a:fld>
            <a:endParaRPr lang="hu-HU" altLang="hu-HU">
              <a:latin typeface="Calibri" panose="020F050202020403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u-HU" altLang="hu-HU" smtClean="0"/>
              <a:t>Az analóg jel zajra zavarra nagyon érzékeny. Ha jelet nagyobb távolságra át akarjuk vinni célszerűbb minél előbb digitalizálni. A beszéd digitalizálás fokozatai az alábbiak.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mtClean="0"/>
              <a:t>Mintavételezés, kvantálás, kódolás. A kódoló kimenetén már digitális jel van. A gazdaságos jel átvitel érdekében sok digitális jelet multiplexáljuk. Az átviteli közeg lehet réz, optika, vagy levegő. Ennek megfelelően mielőtt a digitális jelet a vonalra visszük a vonal tulajdonságainak megfelelően átalakítjuk.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mtClean="0"/>
              <a:t>A vételi oldalon a vonali jelet vissza kell alakítani az eredeti digitális jellé. A demultiplexelés után az egyes csatornák digitális jelét kapjuk meg. A digitális jelet dekódolni kell. Az eredeti hangfrekvenciás jelet demodulálás után kapjuk vissza.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BE7151-5FCB-4F72-A8BF-0007B6E5007D}" type="slidenum">
              <a:rPr lang="hu-HU" altLang="hu-HU">
                <a:latin typeface="Calibri" panose="020F0502020204030204" pitchFamily="34" charset="0"/>
              </a:rPr>
              <a:pPr/>
              <a:t>4</a:t>
            </a:fld>
            <a:endParaRPr lang="hu-HU" altLang="hu-HU">
              <a:latin typeface="Calibri" panose="020F050202020403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hu-HU" altLang="hu-HU" smtClean="0"/>
              <a:t>Shanon tétele ( vagy más néven a mintavételi tétel ) azt mondja ki, hogy ha a  jel sávkorlátozott és a jel maximális frekvenciája f</a:t>
            </a:r>
            <a:r>
              <a:rPr lang="hu-HU" altLang="hu-HU" baseline="-25000" smtClean="0"/>
              <a:t>max </a:t>
            </a:r>
            <a:r>
              <a:rPr lang="hu-HU" altLang="hu-HU" smtClean="0"/>
              <a:t> és a mintavételi idő T&lt;= 1/2f</a:t>
            </a:r>
            <a:r>
              <a:rPr lang="hu-HU" altLang="hu-HU" baseline="-25000" smtClean="0"/>
              <a:t>max</a:t>
            </a:r>
            <a:r>
              <a:rPr lang="hu-HU" altLang="hu-HU" smtClean="0"/>
              <a:t> akkor a mintavételezett jelből az eredeti jel visszaállítható. A beszéd maximális frekvenciája 3400Hz Ezt a jelet egy aluláteresztő szűrővel sávkorlátozzuk. A szűrő 4000Hz-en kellően nagy csillapítást biztosít ahhoz, hogy a beszéd 4000Hz-es komponense elhanyagolható legyen. Ebben az esetben  2f</a:t>
            </a:r>
            <a:r>
              <a:rPr lang="hu-HU" altLang="hu-HU" baseline="-25000" smtClean="0"/>
              <a:t>max </a:t>
            </a:r>
            <a:r>
              <a:rPr lang="hu-HU" altLang="hu-HU" smtClean="0"/>
              <a:t> azaz a mintavételi frekvencia 8000Hz. A mintavételi időnek kisebb vagy egyenlőnek kell lenni 125 mikroszekundumnál.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hu-HU" altLang="hu-HU" smtClean="0"/>
              <a:t>A mintavételezéshez egy kis veszteségi ellenállású kondenzátort használunk. Kétféle mintavételezési eljárást használnak. Az egyik az energia mintavételezés a másik a felszültség mintavételezés. A feszültség mintavételezés egyszerűbb ezért a mintavételezés módját a feszültség mintavételező eljárás keretében mutatjuk be.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hu-HU" altLang="hu-HU" smtClean="0"/>
              <a:t>Az aluláteresztő szűrő  korlátozza a bemenő jel sávját.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hu-HU" altLang="hu-HU" smtClean="0"/>
              <a:t>A K</a:t>
            </a:r>
            <a:r>
              <a:rPr lang="hu-HU" altLang="hu-HU" baseline="-25000" smtClean="0"/>
              <a:t>1</a:t>
            </a:r>
            <a:r>
              <a:rPr lang="hu-HU" altLang="hu-HU" smtClean="0"/>
              <a:t>-es kapcsolót zárjuk ekkor a C kondenzátor feltöltődik a bemenő jel pillanatnyi értékére.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hu-HU" altLang="hu-HU" smtClean="0"/>
              <a:t>A K</a:t>
            </a:r>
            <a:r>
              <a:rPr lang="hu-HU" altLang="hu-HU" baseline="-25000" smtClean="0"/>
              <a:t>1</a:t>
            </a:r>
            <a:r>
              <a:rPr lang="hu-HU" altLang="hu-HU" smtClean="0"/>
              <a:t>-es kapcsolót nyitjuk ekkor a C kondenzátor tartja  a feszültés pillanatnyi értékét. Ha a bemenő jel pillanatnyi értéke kicsi akkor a minta vagy más néven a kondenzátoron lévő feszültség is kicsi. Ha a a bemenő jel pillanatnyi értéke nagy akkor a kondenzátor feszültsége is nagy marad. A K</a:t>
            </a:r>
            <a:r>
              <a:rPr lang="hu-HU" altLang="hu-HU" baseline="-25000" smtClean="0"/>
              <a:t>2 </a:t>
            </a:r>
            <a:r>
              <a:rPr lang="hu-HU" altLang="hu-HU" smtClean="0"/>
              <a:t>kapcsoló zárásával kisütjük a kondenzátort. Amikor mind a két kapcsoló nyitva van akkor a kondenzátoron a mintavett jel (PAM jel) van. A t2-es időtartam áll rendelkezésre a PAM  jel feldolgozására.  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08A21C-9F5C-4237-BEF8-4402888E94C9}" type="slidenum">
              <a:rPr lang="hu-HU" altLang="hu-HU">
                <a:latin typeface="Calibri" panose="020F0502020204030204" pitchFamily="34" charset="0"/>
              </a:rPr>
              <a:pPr/>
              <a:t>5</a:t>
            </a:fld>
            <a:endParaRPr lang="hu-HU" altLang="hu-HU">
              <a:latin typeface="Calibri" panose="020F050202020403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u-HU" altLang="hu-HU" smtClean="0"/>
              <a:t>A PAM  jel (Pulse Amplitudo Modulation) jellemzője az, hogy az impulzusok amlitudója hordozza az információt. Vagyis a mintavett jel pillanatnyi amplitúdója megegyezik a bemenő jel adott pillanatbeli értékével. A PAM  jel előnye, hogy könnyen  előállítható hátránya, hogy zajra érzékeny mert az amplitúdója hordozza az információt. Ezért a PAM jelet vonali jelként információ továbbításra nem lehet felhasználni, csak a berendezésekbe közbeeső modulációként. 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ED3D76-1AD6-4ABF-A782-47EE557EDC9A}" type="slidenum">
              <a:rPr lang="hu-HU" altLang="hu-HU">
                <a:latin typeface="Calibri" panose="020F0502020204030204" pitchFamily="34" charset="0"/>
              </a:rPr>
              <a:pPr/>
              <a:t>6</a:t>
            </a:fld>
            <a:endParaRPr lang="hu-HU" altLang="hu-HU">
              <a:latin typeface="Calibri" panose="020F050202020403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u-HU" altLang="hu-HU" smtClean="0"/>
              <a:t>A PCM berendezéseket alapvetően beszéd átvitelre tervezték. Ezért figyelembe vették a beszédtulajdonságok kutatási eredményeit. Az egyik ilyen eredmény, hogy a beszéd spektrumának maximuma 800-1000Hz körül van. A másik eredmény, hogy a fül érzékenysége megközelítőleg logaritmikus jellegű. Ezért nem lineáris hanem logaritmikus kvantálás ajánlott a beszédre. A logaritmus görbe 1-nél kisebb jelekre negatív. A görbének ezt a szakaszát elhagyjuk mert  a  PAM  jel polaritását az előjel bittel vesszük figyelembe. A kis jelekre lineáris kvantálást  célszerű használni, hogy a torzítás minél kisebb legyen. Ezt úgy érjük el ha a logaritmus görbétől érintőt húzunk az origóba. Az „A” és „mü” karakterisztika között  többek között a logaritmus közelítő függvényben van különbség.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u-HU" altLang="hu-HU" smtClean="0"/>
              <a:t>A zenei jel  frekvencia és amplitúdó tartománya sokkal szélesebb mint a beszédé.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mtClean="0"/>
              <a:t> A középhullámú rádiók 100Hz-4500Hz-ig viszik át a jelet. Az ITU-T ajánlásában ezen jelhez a mintavételi frekvencia 11025 Hz. 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mtClean="0"/>
              <a:t> A jobb minőségű (stúdió minőség) zene 50Hz-10000Hz-ig terjed. Itt a mintavételi frekvencia 22050Hz.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mtClean="0"/>
              <a:t> A HiFi minőség (CD minőségnek is hívják) 20-Hz-től 20000Hz-ig  terjedő átvitelt garantál. Ebben az esetben a mintavételi frekvencia 44100Hz</a:t>
            </a:r>
          </a:p>
        </p:txBody>
      </p:sp>
      <p:sp>
        <p:nvSpPr>
          <p:cNvPr id="1638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6E04D1-E706-4A1E-AA0F-A93AD21C208C}" type="slidenum">
              <a:rPr lang="hu-HU" altLang="hu-HU">
                <a:latin typeface="Calibri" panose="020F0502020204030204" pitchFamily="34" charset="0"/>
              </a:rPr>
              <a:pPr/>
              <a:t>7</a:t>
            </a:fld>
            <a:endParaRPr lang="hu-HU" altLang="hu-H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u-HU" altLang="hu-HU" smtClean="0"/>
              <a:t>A zenei HiFi minőségű zene max frekvenciája 20kHz.  A mintavételi frekvencia 48 kHz. A stúdió minőségű jelnél 4 csatornás felvételt készítenek. Csatornánként lineáris kvantálást használva kódszavak hossza   2 Byt . A minták száma 65536.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mtClean="0"/>
              <a:t>CD  szabvány szerint 44,1 kHz-el mintavételeznek. 2 csatornás sztereó felvételt készítenek. A kódszavak hossza 2Byt.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mtClean="0"/>
              <a:t>Magas minőségű beszéd felvételénél egy csatornát használnak. Beszédnél nincs sztereó hatás.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mtClean="0"/>
              <a:t>PC minőségű zenei átvitelnél minden második mintát kiejtik ezért a kódszavak hossza 1Byt. Marad a 2 csatorna. Sztereó jel lejátszására van lehetőség.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mtClean="0"/>
              <a:t>MM szabványnál a zenei jelet csak 10 kHz.ig viszik át.  A mintavételi frekvencia lecsökken. Elegendő a 22,05 kHz-es mintavétel. Marad a sztereó hatás, és sűrű mintavétel. A minták hossza 2Byt.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mtClean="0"/>
              <a:t>Alacsony minőségű zenét a középhullámú rádiózás számára szabványosították. A felső határfrekvencia 4,5kHz. A mintavételi frekvencia 11 kHz. A minták száma 256. A digitális jel hossz a 1Byt.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mtClean="0"/>
              <a:t>Az alacsony minőségű beszéd paraméterei hasonlók az alacsony minőségű zenéjéhez csak elmarad a sztereó hatás. Elegendő egy csatorna.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mtClean="0">
                <a:latin typeface="Times New Roman" panose="02020603050405020304" pitchFamily="18" charset="0"/>
              </a:rPr>
              <a:t> A jobb oldali oszlopból látható, hogy a digitalizált beszédnek nagy a tárigénye. A zenei jelnek nagyobb sávszélesség igénye van  (HiFi 20Hz-20kHz)). A sztereó hatás (A+B csatorna ) megduplázza a tárigényt. Ha a mély és a magas hangokat elválasztjuk sztereó átvitelnél 4 csatornára van szükség. Ekkor a tárigény a CD minőség duplája.</a:t>
            </a:r>
            <a:endParaRPr lang="hu-HU" altLang="hu-HU" smtClean="0"/>
          </a:p>
        </p:txBody>
      </p:sp>
      <p:sp>
        <p:nvSpPr>
          <p:cNvPr id="1843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CF14E3-614E-4F32-BB94-5722AD8B0252}" type="slidenum">
              <a:rPr lang="hu-HU" altLang="hu-HU">
                <a:latin typeface="Calibri" panose="020F0502020204030204" pitchFamily="34" charset="0"/>
              </a:rPr>
              <a:pPr/>
              <a:t>8</a:t>
            </a:fld>
            <a:endParaRPr lang="hu-HU" altLang="hu-H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u-HU" altLang="hu-HU" smtClean="0"/>
              <a:t> A beszédjelre az „A” nemlineáris  karakterisztikát használjuk, melynél  8kHz-es a  mintavételi frekvencia. A korábbi tanulmányaink alapján  8bit-es szóhosszal 256 kvantálási lépcsőt valósítunk meg.  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mtClean="0"/>
              <a:t>A sztereó hang maximális frekvenciája 20KHz, mintavételi frekvencia 44100Hz. A számítógépes rendszerben  lineáris kvantálást használva a 16 bites szóhosszal 65536 kvantálási lépcsőt tudunk megvalósítani. Ezen utóbbi módszert követik a CD illetve a  DVD  zenei jelrögzítésnél azért, hogy  kvantálási torzítás elegendően kicsi legyen. A kvantálási karakterisztika lineáris, tehát nem tartalmaz semmiféle tömörítési eljárást. </a:t>
            </a:r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FB4EED-80B5-496C-8936-57C8F289147F}" type="slidenum">
              <a:rPr lang="hu-HU" altLang="hu-HU">
                <a:latin typeface="Calibri" panose="020F0502020204030204" pitchFamily="34" charset="0"/>
              </a:rPr>
              <a:pPr/>
              <a:t>9</a:t>
            </a:fld>
            <a:endParaRPr lang="hu-HU" altLang="hu-H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78EBE-B282-4873-A38D-F1C4A0A84A3A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SZBI Budapesti Tagintézménye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84656-654D-4250-9345-89FA29F12C5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8218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B4D73-68E6-41C3-8BB4-388C4B8E935F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SZBI Budapesti Tagintézménye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E48B-EB6E-4D97-9746-A7F679F671C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6649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43493-FC02-415C-B07D-FBDA28EF3C45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SZBI Budapesti Tagintézménye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8C630-0186-4D00-9496-46FD3C158A6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0644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98880-42D9-4645-AE38-FC07245F0C79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SZBI Budapesti Tagintézménye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3E43D-98EE-4E7F-8B5E-179CD2091EF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0934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A3F1B-49E1-4C09-B9CF-EF33FA9DA012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SZBI Budapesti Tagintézménye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3AAF2-0022-44E7-BCCD-70314B152F3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3822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6C848-B748-4885-93D0-C73AA8215925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SZBI Budapesti Tagintézménye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953D5-DA95-4DCE-9C88-008587A7C82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7887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3E9BE-1640-4BC8-93EF-DADD3464722C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SZBI Budapesti Tagintézménye</a:t>
            </a:r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42614-20A2-4B10-BC1A-270B70E14B8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35677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4AFE5-1D19-4AE3-8303-D895D422D0A7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SZBI Budapesti Tagintézménye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77299-22BB-45AF-9B23-95B465E1377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5980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A57DA-5D79-45CD-BB79-F82554D24F11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SZBI Budapesti Tagintézménye</a:t>
            </a: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EFCC7-CEE2-4554-BD78-15737A3449E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3319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5CE25-6552-4072-92A5-D34F8FC8B9D5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SZBI Budapesti Tagintézménye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452D3-FDA5-485D-ADC5-98649EBD409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7057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5BC65-D58B-403F-9F1E-C9E282338F6A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SZBI Budapesti Tagintézménye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3954F-AAE3-414A-80C4-BF9E062ADA9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4534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4361728-AE23-45F6-A8C6-648E0B8306A3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hu-HU"/>
              <a:t>SZBI Budapesti Tagintézménye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effectLst/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EFBB27C-3BBB-48B6-ABDE-3AB5347C17C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58813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Beszéd és hallás frekvencia tartománya</a:t>
            </a:r>
          </a:p>
        </p:txBody>
      </p:sp>
      <p:pic>
        <p:nvPicPr>
          <p:cNvPr id="307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916113"/>
            <a:ext cx="8459787" cy="2663825"/>
          </a:xfrm>
        </p:spPr>
      </p:pic>
      <p:sp>
        <p:nvSpPr>
          <p:cNvPr id="2" name="Dátum hely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BE77221-1730-471F-9D03-EE34A8BADF78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SZBI Budapesti Tagintézménye</a:t>
            </a:r>
            <a:endParaRPr lang="hu-HU"/>
          </a:p>
        </p:txBody>
      </p:sp>
      <p:sp>
        <p:nvSpPr>
          <p:cNvPr id="3078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071E18-B122-4DE4-B44F-7F319D005680}" type="slidenum">
              <a:rPr lang="hu-HU" altLang="hu-HU">
                <a:solidFill>
                  <a:srgbClr val="898989"/>
                </a:solidFill>
                <a:latin typeface="Calibri" panose="020F0502020204030204" pitchFamily="34" charset="0"/>
              </a:rPr>
              <a:pPr/>
              <a:t>1</a:t>
            </a:fld>
            <a:endParaRPr lang="hu-HU" altLang="hu-H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31838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Hang tömörítés - beszéd szintetizálás</a:t>
            </a:r>
          </a:p>
        </p:txBody>
      </p:sp>
      <p:sp>
        <p:nvSpPr>
          <p:cNvPr id="21507" name="Tartalom helye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/>
            <a:endParaRPr lang="hu-HU" altLang="hu-HU" sz="28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2800" smtClean="0"/>
              <a:t>MID = Music Instrumental Digital Interface</a:t>
            </a:r>
          </a:p>
          <a:p>
            <a:pPr eaLnBrk="1" hangingPunct="1"/>
            <a:r>
              <a:rPr lang="hu-HU" altLang="hu-HU" sz="2800" smtClean="0"/>
              <a:t>Hangtömörítési eljárások:</a:t>
            </a:r>
          </a:p>
          <a:p>
            <a:pPr lvl="1" eaLnBrk="1" hangingPunct="1"/>
            <a:r>
              <a:rPr lang="hu-HU" altLang="hu-HU" sz="2400" smtClean="0"/>
              <a:t>DPCM, ADPCM</a:t>
            </a:r>
          </a:p>
          <a:p>
            <a:pPr lvl="1" eaLnBrk="1" hangingPunct="1"/>
            <a:r>
              <a:rPr lang="hu-HU" altLang="hu-HU" sz="2400" smtClean="0"/>
              <a:t>MPEG1,</a:t>
            </a:r>
            <a:r>
              <a:rPr lang="hu-HU" altLang="hu-HU" sz="2400" smtClean="0">
                <a:latin typeface="Arial" panose="020B0604020202020204" pitchFamily="34" charset="0"/>
              </a:rPr>
              <a:t> </a:t>
            </a:r>
            <a:r>
              <a:rPr lang="hu-HU" altLang="hu-HU" sz="2400" smtClean="0"/>
              <a:t>MPEG2,</a:t>
            </a:r>
            <a:r>
              <a:rPr lang="hu-HU" altLang="hu-HU" sz="2400" smtClean="0">
                <a:latin typeface="Arial" panose="020B0604020202020204" pitchFamily="34" charset="0"/>
              </a:rPr>
              <a:t> </a:t>
            </a:r>
            <a:r>
              <a:rPr lang="hu-HU" altLang="hu-HU" sz="2400" smtClean="0"/>
              <a:t>MPEG3,</a:t>
            </a:r>
            <a:r>
              <a:rPr lang="hu-HU" altLang="hu-HU" sz="2400" smtClean="0">
                <a:latin typeface="Arial" panose="020B0604020202020204" pitchFamily="34" charset="0"/>
              </a:rPr>
              <a:t> </a:t>
            </a:r>
            <a:r>
              <a:rPr lang="hu-HU" altLang="hu-HU" sz="2400" smtClean="0"/>
              <a:t>MPEG4</a:t>
            </a:r>
            <a:r>
              <a:rPr lang="hu-HU" altLang="hu-HU" sz="2400" smtClean="0">
                <a:latin typeface="Arial" panose="020B0604020202020204" pitchFamily="34" charset="0"/>
              </a:rPr>
              <a:t> </a:t>
            </a:r>
            <a:r>
              <a:rPr lang="hu-HU" altLang="hu-HU" sz="2400" smtClean="0"/>
              <a:t>(hangkártya szoftver)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hu-HU" altLang="hu-HU" sz="2400" smtClean="0"/>
              <a:t>Digitális jel visszaalakítás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hu-HU" altLang="hu-HU" sz="2400" smtClean="0"/>
              <a:t>Beszéd szintetizálás </a:t>
            </a:r>
          </a:p>
          <a:p>
            <a:pPr eaLnBrk="1" hangingPunct="1"/>
            <a:endParaRPr lang="hu-HU" altLang="hu-HU" smtClean="0"/>
          </a:p>
        </p:txBody>
      </p:sp>
      <p:sp>
        <p:nvSpPr>
          <p:cNvPr id="2" name="Dátum hely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180F614-08E4-4F0E-A3E3-CAEFDE6FA190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SZBI Budapesti Tagintézménye</a:t>
            </a:r>
            <a:endParaRPr lang="hu-HU"/>
          </a:p>
        </p:txBody>
      </p:sp>
      <p:sp>
        <p:nvSpPr>
          <p:cNvPr id="21510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711F74-EE6E-409D-B083-59B0548B4FE1}" type="slidenum">
              <a:rPr lang="hu-HU" altLang="hu-HU">
                <a:solidFill>
                  <a:srgbClr val="898989"/>
                </a:solidFill>
                <a:latin typeface="Calibri" panose="020F0502020204030204" pitchFamily="34" charset="0"/>
              </a:rPr>
              <a:pPr/>
              <a:t>10</a:t>
            </a:fld>
            <a:endParaRPr lang="hu-HU" altLang="hu-H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31838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Digitális beszédátvitel</a:t>
            </a:r>
            <a:r>
              <a:rPr lang="hu-HU" altLang="hu-HU" sz="2800" smtClean="0"/>
              <a:t> </a:t>
            </a: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4076700"/>
            <a:ext cx="7315200" cy="1971675"/>
          </a:xfrm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989138"/>
            <a:ext cx="68961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átum hely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18BE1F2-3A05-4456-AA34-AF6FA9814E57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SZBI Budapesti Tagintézménye</a:t>
            </a:r>
            <a:endParaRPr lang="hu-HU"/>
          </a:p>
        </p:txBody>
      </p:sp>
      <p:sp>
        <p:nvSpPr>
          <p:cNvPr id="5127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A126D2-ED80-4B5A-BEF5-0321F2BCE19A}" type="slidenum">
              <a:rPr lang="hu-HU" altLang="hu-HU">
                <a:solidFill>
                  <a:srgbClr val="898989"/>
                </a:solidFill>
                <a:latin typeface="Calibri" panose="020F0502020204030204" pitchFamily="34" charset="0"/>
              </a:rPr>
              <a:pPr/>
              <a:t>2</a:t>
            </a:fld>
            <a:endParaRPr lang="hu-HU" altLang="hu-H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Digitális beszédátvitel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Mintavételezés (PAM)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Kvantálás (Kvantált PAM)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Kódolás (PCM kódszó)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Multiplexelés (Keretezett PCM jel)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Vonali kódolás(HDB-3, AMI, mB/nT)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Vonali dekódolás(Keretezett PCM jel)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Demultiplexelés (PCM kódszó)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Dekódolás (Kvantált PAM)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PAM demodulálás(Hangfrekvenciás jel)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85119F7-8FD7-42B3-9336-833BB6121784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SZBI Budapesti Tagintézménye</a:t>
            </a:r>
            <a:endParaRPr lang="hu-HU"/>
          </a:p>
        </p:txBody>
      </p:sp>
      <p:sp>
        <p:nvSpPr>
          <p:cNvPr id="7174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3CC70A-D03D-421C-B9FE-C7D7DD0A96B7}" type="slidenum">
              <a:rPr lang="hu-HU" altLang="hu-HU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hu-HU" altLang="hu-H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PCM jel előállítása</a:t>
            </a:r>
            <a:endParaRPr lang="hu-HU" altLang="hu-HU" sz="32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/>
            <a:r>
              <a:rPr lang="hu-HU" altLang="hu-HU" sz="2800" b="1" smtClean="0"/>
              <a:t>Mintavételezés:</a:t>
            </a:r>
          </a:p>
          <a:p>
            <a:pPr lvl="1" eaLnBrk="1" hangingPunct="1"/>
            <a:r>
              <a:rPr lang="hu-HU" altLang="hu-HU" sz="2400" b="1" smtClean="0"/>
              <a:t>Feszültség mintavételezés</a:t>
            </a:r>
          </a:p>
          <a:p>
            <a:pPr eaLnBrk="1" hangingPunct="1"/>
            <a:endParaRPr lang="hu-HU" altLang="hu-HU" sz="2800" b="1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828800" y="2514600"/>
            <a:ext cx="1295400" cy="1066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800"/>
              <a:t>Aluláter.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800"/>
              <a:t>szűrő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629400" y="2514600"/>
            <a:ext cx="1143000" cy="99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>
            <a:off x="3124200" y="2667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6" name="Line 7"/>
          <p:cNvSpPr>
            <a:spLocks noChangeShapeType="1"/>
          </p:cNvSpPr>
          <p:nvPr/>
        </p:nvSpPr>
        <p:spPr bwMode="auto">
          <a:xfrm>
            <a:off x="3124200" y="3429000"/>
            <a:ext cx="3505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 flipV="1">
            <a:off x="3505200" y="24384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8" name="Line 9"/>
          <p:cNvSpPr>
            <a:spLocks noChangeShapeType="1"/>
          </p:cNvSpPr>
          <p:nvPr/>
        </p:nvSpPr>
        <p:spPr bwMode="auto">
          <a:xfrm>
            <a:off x="3810000" y="25908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>
            <a:off x="4191000" y="2590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0" name="Line 11"/>
          <p:cNvSpPr>
            <a:spLocks noChangeShapeType="1"/>
          </p:cNvSpPr>
          <p:nvPr/>
        </p:nvSpPr>
        <p:spPr bwMode="auto">
          <a:xfrm>
            <a:off x="441960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>
            <a:off x="4114800" y="2895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>
            <a:off x="41148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>
            <a:off x="44196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>
            <a:off x="4419600" y="3048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>
            <a:off x="55626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6" name="Line 17"/>
          <p:cNvSpPr>
            <a:spLocks noChangeShapeType="1"/>
          </p:cNvSpPr>
          <p:nvPr/>
        </p:nvSpPr>
        <p:spPr bwMode="auto">
          <a:xfrm>
            <a:off x="5562600" y="2895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7" name="Line 18"/>
          <p:cNvSpPr>
            <a:spLocks noChangeShapeType="1"/>
          </p:cNvSpPr>
          <p:nvPr/>
        </p:nvSpPr>
        <p:spPr bwMode="auto">
          <a:xfrm>
            <a:off x="55626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5" name="AutoShape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553200" y="2438400"/>
            <a:ext cx="1500188" cy="1423988"/>
          </a:xfrm>
          <a:prstGeom prst="actionButtonForwardNex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3413125" y="26320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800"/>
              <a:t>k1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5775325" y="27844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800"/>
              <a:t>k2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784725" y="27844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800"/>
              <a:t>C</a:t>
            </a:r>
          </a:p>
        </p:txBody>
      </p:sp>
      <p:sp>
        <p:nvSpPr>
          <p:cNvPr id="20502" name="Line 23"/>
          <p:cNvSpPr>
            <a:spLocks noChangeShapeType="1"/>
          </p:cNvSpPr>
          <p:nvPr/>
        </p:nvSpPr>
        <p:spPr bwMode="auto">
          <a:xfrm flipV="1">
            <a:off x="2209800" y="3810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3" name="Line 24"/>
          <p:cNvSpPr>
            <a:spLocks noChangeShapeType="1"/>
          </p:cNvSpPr>
          <p:nvPr/>
        </p:nvSpPr>
        <p:spPr bwMode="auto">
          <a:xfrm>
            <a:off x="2209800" y="54102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4" name="Freeform 25"/>
          <p:cNvSpPr>
            <a:spLocks/>
          </p:cNvSpPr>
          <p:nvPr/>
        </p:nvSpPr>
        <p:spPr bwMode="auto">
          <a:xfrm>
            <a:off x="2286000" y="3886200"/>
            <a:ext cx="352425" cy="1517650"/>
          </a:xfrm>
          <a:custGeom>
            <a:avLst/>
            <a:gdLst>
              <a:gd name="T0" fmla="*/ 0 w 222"/>
              <a:gd name="T1" fmla="*/ 2147483647 h 956"/>
              <a:gd name="T2" fmla="*/ 224294738 w 222"/>
              <a:gd name="T3" fmla="*/ 2016125279 h 956"/>
              <a:gd name="T4" fmla="*/ 279738160 w 222"/>
              <a:gd name="T5" fmla="*/ 1932960938 h 956"/>
              <a:gd name="T6" fmla="*/ 476310392 w 222"/>
              <a:gd name="T7" fmla="*/ 1232355695 h 956"/>
              <a:gd name="T8" fmla="*/ 559474732 w 222"/>
              <a:gd name="T9" fmla="*/ 0 h 9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"/>
              <a:gd name="T16" fmla="*/ 0 h 956"/>
              <a:gd name="T17" fmla="*/ 222 w 222"/>
              <a:gd name="T18" fmla="*/ 956 h 9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" h="956">
                <a:moveTo>
                  <a:pt x="0" y="956"/>
                </a:moveTo>
                <a:cubicBezTo>
                  <a:pt x="51" y="922"/>
                  <a:pt x="70" y="858"/>
                  <a:pt x="89" y="800"/>
                </a:cubicBezTo>
                <a:cubicBezTo>
                  <a:pt x="93" y="787"/>
                  <a:pt x="106" y="779"/>
                  <a:pt x="111" y="767"/>
                </a:cubicBezTo>
                <a:cubicBezTo>
                  <a:pt x="149" y="680"/>
                  <a:pt x="171" y="582"/>
                  <a:pt x="189" y="489"/>
                </a:cubicBezTo>
                <a:cubicBezTo>
                  <a:pt x="199" y="325"/>
                  <a:pt x="222" y="164"/>
                  <a:pt x="22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5" name="Line 26"/>
          <p:cNvSpPr>
            <a:spLocks noChangeShapeType="1"/>
          </p:cNvSpPr>
          <p:nvPr/>
        </p:nvSpPr>
        <p:spPr bwMode="auto">
          <a:xfrm>
            <a:off x="2667000" y="3886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6" name="Freeform 27"/>
          <p:cNvSpPr>
            <a:spLocks/>
          </p:cNvSpPr>
          <p:nvPr/>
        </p:nvSpPr>
        <p:spPr bwMode="auto">
          <a:xfrm>
            <a:off x="3333750" y="3897313"/>
            <a:ext cx="671513" cy="1527175"/>
          </a:xfrm>
          <a:custGeom>
            <a:avLst/>
            <a:gdLst>
              <a:gd name="T0" fmla="*/ 0 w 423"/>
              <a:gd name="T1" fmla="*/ 0 h 962"/>
              <a:gd name="T2" fmla="*/ 27722538 w 423"/>
              <a:gd name="T3" fmla="*/ 589716611 h 962"/>
              <a:gd name="T4" fmla="*/ 196572327 w 423"/>
              <a:gd name="T5" fmla="*/ 1456650340 h 962"/>
              <a:gd name="T6" fmla="*/ 420867278 w 423"/>
              <a:gd name="T7" fmla="*/ 2101810573 h 962"/>
              <a:gd name="T8" fmla="*/ 531754203 w 423"/>
              <a:gd name="T9" fmla="*/ 2147483647 h 962"/>
              <a:gd name="T10" fmla="*/ 589717030 w 423"/>
              <a:gd name="T11" fmla="*/ 2147483647 h 962"/>
              <a:gd name="T12" fmla="*/ 756047418 w 423"/>
              <a:gd name="T13" fmla="*/ 2147483647 h 962"/>
              <a:gd name="T14" fmla="*/ 1066027770 w 423"/>
              <a:gd name="T15" fmla="*/ 2147483647 h 96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3"/>
              <a:gd name="T25" fmla="*/ 0 h 962"/>
              <a:gd name="T26" fmla="*/ 423 w 423"/>
              <a:gd name="T27" fmla="*/ 962 h 96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3" h="962">
                <a:moveTo>
                  <a:pt x="0" y="0"/>
                </a:moveTo>
                <a:cubicBezTo>
                  <a:pt x="4" y="78"/>
                  <a:pt x="5" y="156"/>
                  <a:pt x="11" y="234"/>
                </a:cubicBezTo>
                <a:cubicBezTo>
                  <a:pt x="20" y="348"/>
                  <a:pt x="56" y="466"/>
                  <a:pt x="78" y="578"/>
                </a:cubicBezTo>
                <a:cubicBezTo>
                  <a:pt x="94" y="657"/>
                  <a:pt x="109" y="773"/>
                  <a:pt x="167" y="834"/>
                </a:cubicBezTo>
                <a:cubicBezTo>
                  <a:pt x="186" y="892"/>
                  <a:pt x="162" y="849"/>
                  <a:pt x="211" y="878"/>
                </a:cubicBezTo>
                <a:cubicBezTo>
                  <a:pt x="220" y="883"/>
                  <a:pt x="224" y="895"/>
                  <a:pt x="234" y="900"/>
                </a:cubicBezTo>
                <a:cubicBezTo>
                  <a:pt x="255" y="910"/>
                  <a:pt x="300" y="922"/>
                  <a:pt x="300" y="922"/>
                </a:cubicBezTo>
                <a:cubicBezTo>
                  <a:pt x="340" y="962"/>
                  <a:pt x="364" y="956"/>
                  <a:pt x="423" y="9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2195513" y="5445125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800"/>
              <a:t>t1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2771775" y="5445125"/>
            <a:ext cx="604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800"/>
              <a:t>t2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3419475" y="544512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800"/>
              <a:t>t3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1812925" y="36988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800"/>
              <a:t>U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860925" y="4308475"/>
            <a:ext cx="37353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800"/>
              <a:t>t1=  k1 zár, k2 nyit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1800"/>
              <a:t>t2=  k1nyit, k2 nyit  U=PAM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1800"/>
              <a:t>t3=  k1nyit,  k2 zár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6384925" y="1870075"/>
            <a:ext cx="998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800"/>
              <a:t>R</a:t>
            </a:r>
            <a:r>
              <a:rPr lang="hu-HU" altLang="hu-HU" sz="1400"/>
              <a:t>be</a:t>
            </a:r>
            <a:r>
              <a:rPr lang="hu-HU" altLang="hu-HU" sz="1600"/>
              <a:t> </a:t>
            </a:r>
            <a:r>
              <a:rPr lang="hu-HU" altLang="hu-HU" sz="1800"/>
              <a:t>=M</a:t>
            </a:r>
            <a:r>
              <a:rPr lang="el-GR" altLang="hu-HU" sz="1800"/>
              <a:t>Ώ</a:t>
            </a:r>
          </a:p>
        </p:txBody>
      </p:sp>
      <p:sp>
        <p:nvSpPr>
          <p:cNvPr id="20513" name="Line 34"/>
          <p:cNvSpPr>
            <a:spLocks noChangeShapeType="1"/>
          </p:cNvSpPr>
          <p:nvPr/>
        </p:nvSpPr>
        <p:spPr bwMode="auto">
          <a:xfrm>
            <a:off x="2700338" y="45815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4" name="Line 35"/>
          <p:cNvSpPr>
            <a:spLocks noChangeShapeType="1"/>
          </p:cNvSpPr>
          <p:nvPr/>
        </p:nvSpPr>
        <p:spPr bwMode="auto">
          <a:xfrm>
            <a:off x="3276600" y="458152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hu-H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átum hely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AC41EAE-4B47-4E14-B1D0-CD3CE542B168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SZBI Budapesti Tagintézménye</a:t>
            </a:r>
            <a:endParaRPr lang="hu-HU"/>
          </a:p>
        </p:txBody>
      </p:sp>
      <p:sp>
        <p:nvSpPr>
          <p:cNvPr id="9254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A3A6E6-A627-4AFA-AEF2-57F2AA366CE3}" type="slidenum">
              <a:rPr lang="hu-HU" altLang="hu-HU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hu-HU" altLang="hu-H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altLang="hu-HU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Mintavételezés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4754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A bemenő jelet sávkorlátozza az aluláteresztő szűrő (beszéd: 3.4 kHz-en, zene: 20 kHz 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„C” mintavevő és  tartó funkciót lát el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Mintavételi frekvencia beszédre 8 kHz,</a:t>
            </a:r>
            <a:br>
              <a:rPr lang="hu-HU" altLang="hu-HU" sz="2800" smtClean="0"/>
            </a:br>
            <a:r>
              <a:rPr lang="hu-HU" altLang="hu-HU" sz="2800" smtClean="0"/>
              <a:t>(a minták 125 mikrosec.-ként következnek)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A szűrő kimenő impedanciája kicsi, hogy gyors legyen a feltöltés.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„C” vesztesége kicsi, rajta a fesz. ne csökkenjen.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Erősítő bemenő impulzusa nagy, a fesz. állandó.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Kimeneten PAM jel van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8E968FD-7E0A-48B6-90C5-6D732179898F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SZBI Budapesti Tagintézménye</a:t>
            </a:r>
            <a:endParaRPr lang="hu-HU"/>
          </a:p>
        </p:txBody>
      </p:sp>
      <p:sp>
        <p:nvSpPr>
          <p:cNvPr id="11270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15B997-D611-4085-B552-AF388658AD5E}" type="slidenum">
              <a:rPr lang="hu-HU" altLang="hu-HU">
                <a:solidFill>
                  <a:srgbClr val="898989"/>
                </a:solidFill>
                <a:latin typeface="Calibri" panose="020F0502020204030204" pitchFamily="34" charset="0"/>
              </a:rPr>
              <a:pPr/>
              <a:t>5</a:t>
            </a:fld>
            <a:endParaRPr lang="hu-HU" altLang="hu-H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Kvantálás és kódolás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Emberi hallás logaritmikus jellegű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A beszédre logaritmikus kvantálás ajánlott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A logaritmikus görbét törtvonalasan közelítjük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ITU-T G711-es  ajánlása az „A” karakterisztika jellemzőit tartalmazza. (USA-ban és Japánban „mü” karakterisztikát használ)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Előjel bit (ha a PAM pozitív akkor előjel bit 1, ha a PAM jel negatív  akkor előjel bit 0)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„A” karakterisztika 8 szegmensből áll. (3 bit)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Egy szegmensben 16 lépcső van. A lépcsőkön belül  lineáris a kvantálás  (4 bit)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Az európai szabványú PCM jel 8 bites (1+3+4)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3B33F39-D90F-499F-9F74-A728F986B4B2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SZBI Budapesti Tagintézménye</a:t>
            </a:r>
            <a:endParaRPr lang="hu-HU"/>
          </a:p>
        </p:txBody>
      </p:sp>
      <p:sp>
        <p:nvSpPr>
          <p:cNvPr id="13318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96E513-7706-4582-A16C-B7FD7B28000C}" type="slidenum">
              <a:rPr lang="hu-HU" altLang="hu-HU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hu-HU" altLang="hu-H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Sztereó jel jelalakja</a:t>
            </a:r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981075"/>
            <a:ext cx="7993063" cy="5713413"/>
          </a:xfrm>
        </p:spPr>
      </p:pic>
      <p:sp>
        <p:nvSpPr>
          <p:cNvPr id="2" name="Dátum hely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4CCEA51-F060-4A3D-84E5-83F42F01977F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SZBI Budapesti Tagintézménye</a:t>
            </a:r>
            <a:endParaRPr lang="hu-HU"/>
          </a:p>
        </p:txBody>
      </p:sp>
      <p:sp>
        <p:nvSpPr>
          <p:cNvPr id="15366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A821E6-D6BA-409D-8516-03767A1A916B}" type="slidenum">
              <a:rPr lang="hu-HU" altLang="hu-HU">
                <a:solidFill>
                  <a:srgbClr val="898989"/>
                </a:solidFill>
                <a:latin typeface="Calibri" panose="020F0502020204030204" pitchFamily="34" charset="0"/>
              </a:rPr>
              <a:pPr/>
              <a:t>7</a:t>
            </a:fld>
            <a:endParaRPr lang="hu-HU" altLang="hu-H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Cím 1"/>
          <p:cNvSpPr>
            <a:spLocks noGrp="1"/>
          </p:cNvSpPr>
          <p:nvPr>
            <p:ph type="title"/>
          </p:nvPr>
        </p:nvSpPr>
        <p:spPr>
          <a:xfrm>
            <a:off x="179388" y="609600"/>
            <a:ext cx="8713787" cy="658813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Számítógépes digitális beszédkódolási eljárások</a:t>
            </a:r>
          </a:p>
        </p:txBody>
      </p:sp>
      <p:sp>
        <p:nvSpPr>
          <p:cNvPr id="17411" name="Tartalom helye 2"/>
          <p:cNvSpPr>
            <a:spLocks noGrp="1"/>
          </p:cNvSpPr>
          <p:nvPr>
            <p:ph idx="1"/>
          </p:nvPr>
        </p:nvSpPr>
        <p:spPr>
          <a:xfrm>
            <a:off x="250825" y="1557338"/>
            <a:ext cx="8207375" cy="46799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hu-HU" altLang="hu-HU" sz="2400" smtClean="0"/>
          </a:p>
        </p:txBody>
      </p:sp>
      <p:graphicFrame>
        <p:nvGraphicFramePr>
          <p:cNvPr id="17412" name="Object 2"/>
          <p:cNvGraphicFramePr>
            <a:graphicFrameLocks noChangeAspect="1"/>
          </p:cNvGraphicFramePr>
          <p:nvPr/>
        </p:nvGraphicFramePr>
        <p:xfrm>
          <a:off x="1116013" y="1844675"/>
          <a:ext cx="7056437" cy="440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Munkalap" r:id="rId4" imgW="4267200" imgH="3686251" progId="">
                  <p:embed/>
                </p:oleObj>
              </mc:Choice>
              <mc:Fallback>
                <p:oleObj name="Munkalap" r:id="rId4" imgW="4267200" imgH="3686251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844675"/>
                        <a:ext cx="7056437" cy="440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átum hely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8311839-7F0D-49F4-92AE-4C53794825A2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SZBI Budapesti Tagintézménye</a:t>
            </a:r>
            <a:endParaRPr lang="hu-HU"/>
          </a:p>
        </p:txBody>
      </p:sp>
      <p:sp>
        <p:nvSpPr>
          <p:cNvPr id="17415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1810AB-E969-40B6-B767-7DCB13091C58}" type="slidenum">
              <a:rPr lang="hu-HU" altLang="hu-HU">
                <a:solidFill>
                  <a:srgbClr val="898989"/>
                </a:solidFill>
                <a:latin typeface="Calibri" panose="020F0502020204030204" pitchFamily="34" charset="0"/>
              </a:rPr>
              <a:pPr/>
              <a:t>8</a:t>
            </a:fld>
            <a:endParaRPr lang="hu-HU" altLang="hu-H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275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DVD (CD) minőségű zenei jel</a:t>
            </a:r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685800" y="1341438"/>
            <a:ext cx="7772400" cy="4754562"/>
          </a:xfrm>
        </p:spPr>
        <p:txBody>
          <a:bodyPr/>
          <a:lstStyle/>
          <a:p>
            <a:pPr eaLnBrk="1" hangingPunct="1"/>
            <a:endParaRPr lang="hu-HU" altLang="hu-HU" sz="2800" smtClean="0"/>
          </a:p>
          <a:p>
            <a:pPr eaLnBrk="1" hangingPunct="1"/>
            <a:r>
              <a:rPr lang="hu-HU" altLang="hu-HU" sz="2800" smtClean="0"/>
              <a:t>Jel lehet monó, vagy sztereó (A+B csatorna)</a:t>
            </a:r>
          </a:p>
          <a:p>
            <a:pPr eaLnBrk="1" hangingPunct="1"/>
            <a:r>
              <a:rPr lang="hu-HU" altLang="hu-HU" sz="2800" smtClean="0"/>
              <a:t>Csatorna sávszélesség 20 Hz-20000 Hz</a:t>
            </a:r>
          </a:p>
          <a:p>
            <a:pPr eaLnBrk="1" hangingPunct="1"/>
            <a:r>
              <a:rPr lang="hu-HU" altLang="hu-HU" sz="2800" smtClean="0"/>
              <a:t>Mintavételi frekvencia 44100 Hz</a:t>
            </a:r>
          </a:p>
          <a:p>
            <a:pPr eaLnBrk="1" hangingPunct="1"/>
            <a:r>
              <a:rPr lang="hu-HU" altLang="hu-HU" sz="2800" smtClean="0"/>
              <a:t>Lineáris kvantálási karakterisztika.</a:t>
            </a:r>
          </a:p>
          <a:p>
            <a:pPr eaLnBrk="1" hangingPunct="1"/>
            <a:r>
              <a:rPr lang="hu-HU" altLang="hu-HU" sz="2800" smtClean="0"/>
              <a:t>Digitális szóhossz 16 bit csatornánként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1FB1C94-2F3B-412C-8F14-23620ADF567B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SZBI Budapesti Tagintézménye</a:t>
            </a:r>
            <a:endParaRPr lang="hu-HU"/>
          </a:p>
        </p:txBody>
      </p:sp>
      <p:sp>
        <p:nvSpPr>
          <p:cNvPr id="19462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41F392-DEC9-42FE-B957-9AC5FB83E031}" type="slidenum">
              <a:rPr lang="hu-HU" altLang="hu-HU">
                <a:solidFill>
                  <a:srgbClr val="898989"/>
                </a:solidFill>
                <a:latin typeface="Calibri" panose="020F0502020204030204" pitchFamily="34" charset="0"/>
              </a:rPr>
              <a:pPr/>
              <a:t>9</a:t>
            </a:fld>
            <a:endParaRPr lang="hu-HU" altLang="hu-H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2164</Words>
  <Application>Microsoft Office PowerPoint</Application>
  <PresentationFormat>Diavetítés a képernyőre (4:3 oldalarány)</PresentationFormat>
  <Paragraphs>145</Paragraphs>
  <Slides>10</Slides>
  <Notes>10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Office-téma</vt:lpstr>
      <vt:lpstr>Munkalap</vt:lpstr>
      <vt:lpstr>Beszéd és hallás frekvencia tartománya</vt:lpstr>
      <vt:lpstr>Digitális beszédátvitel </vt:lpstr>
      <vt:lpstr>Digitális beszédátvitel</vt:lpstr>
      <vt:lpstr>PCM jel előállítása</vt:lpstr>
      <vt:lpstr>Mintavételezés</vt:lpstr>
      <vt:lpstr>Kvantálás és kódolás</vt:lpstr>
      <vt:lpstr>Sztereó jel jelalakja</vt:lpstr>
      <vt:lpstr>Számítógépes digitális beszédkódolási eljárások</vt:lpstr>
      <vt:lpstr>DVD (CD) minőségű zenei jel</vt:lpstr>
      <vt:lpstr>Hang tömörítés - beszéd szintetizálás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Beszéd és zene digitalizálása</dc:title>
  <dc:creator>Kecskeméti Tibor</dc:creator>
  <cp:lastModifiedBy>Tibor Kecskeméti</cp:lastModifiedBy>
  <cp:revision>4</cp:revision>
  <dcterms:created xsi:type="dcterms:W3CDTF">2013-09-08T16:05:35Z</dcterms:created>
  <dcterms:modified xsi:type="dcterms:W3CDTF">2020-02-10T09:50:12Z</dcterms:modified>
</cp:coreProperties>
</file>