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3"/>
  </p:notesMasterIdLst>
  <p:sldIdLst>
    <p:sldId id="256" r:id="rId2"/>
    <p:sldId id="257" r:id="rId3"/>
    <p:sldId id="258" r:id="rId4"/>
    <p:sldId id="272" r:id="rId5"/>
    <p:sldId id="260" r:id="rId6"/>
    <p:sldId id="259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27" autoAdjust="0"/>
  </p:normalViewPr>
  <p:slideViewPr>
    <p:cSldViewPr showGuides="1">
      <p:cViewPr varScale="1">
        <p:scale>
          <a:sx n="55" d="100"/>
          <a:sy n="55" d="100"/>
        </p:scale>
        <p:origin x="11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409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hu-HU" altLang="hu-H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6AB819F-9870-4DAA-A16E-46C00A9A96E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B12285A-8AD7-42B0-B646-D4978799278B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9CE00C-5650-4BA6-8E27-D4F327B7C15A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1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17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26C436-AA9D-490E-939F-595C58EE9DD5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A327C-5C96-4B11-AC03-EA26704AE32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7323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70A14B-3D0D-4B51-8385-810B34E979D1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612AC-A2CA-4A73-870D-9B5B89B9681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07780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7C6C081-B196-4E8B-953C-A8B55ED3D4BE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588576-9273-43E3-98E9-DB181C279B8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59653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04D5159-834F-4A16-A193-31BB2A3EE82F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79424A5-6F22-4F1A-B69B-324C51973240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961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6CA748-7C8D-4AC5-A8DA-4853DC8DFDAD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1427F7-6424-4D16-9677-F8C4BFAA4F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3598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A2218-35F7-4ACC-A753-E84597272EA8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D25D4-9AEC-410B-8136-26687F6E68D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6704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47DEC3-36C3-4818-9F98-6372E8C46315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223A-2CD3-4E04-97C2-592CE7B6CC2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7425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AAB26-3EBD-42B4-8090-EEC699A037F2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C47B7-D7E7-4EBD-8B0E-03200447335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082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E6152C-6988-4D5D-B976-7C50B03AC170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1E73B-A17E-4B7D-996E-1B09D90609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4775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59FA9C-422D-44DB-AC71-6FF78DD60BD6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B26B-9AFC-4704-AA89-CA16FB685F2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2308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AD198F-A1DB-4E14-8FD8-E368B57EB423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1F934-57CD-4FE0-830C-38F211E1CB6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993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D9BC5E-D287-410A-858B-FBD02C2CBACB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8CB2A-E3AB-44B2-9D6F-AF7EAA05B0A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6736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AC87AE-85BC-4F60-8D8E-8547302E9D1C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 altLang="hu-H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C682EA-C989-4AAA-8A50-204A6924E9D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1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IP Címek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6C290-6BA9-4BA4-9223-A84151C3686A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AC795-F1F5-4B76-BD84-5534922D89AA}" type="slidenum">
              <a:rPr lang="hu-HU" altLang="hu-HU"/>
              <a:pPr/>
              <a:t>10</a:t>
            </a:fld>
            <a:endParaRPr lang="hu-HU" altLang="hu-H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Szórási cím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895850"/>
          </a:xfrm>
        </p:spPr>
        <p:txBody>
          <a:bodyPr/>
          <a:lstStyle/>
          <a:p>
            <a:r>
              <a:rPr lang="hu-HU" altLang="hu-HU"/>
              <a:t>Időnként szükséges a kommunikációban, hogy az adat minden állomáshoz eljusson</a:t>
            </a:r>
          </a:p>
          <a:p>
            <a:pPr>
              <a:spcBef>
                <a:spcPct val="60000"/>
              </a:spcBef>
            </a:pPr>
            <a:r>
              <a:rPr lang="hu-HU" altLang="hu-HU"/>
              <a:t>Ebben az esetben a forrás az un. </a:t>
            </a:r>
            <a:r>
              <a:rPr lang="hu-HU" altLang="hu-HU" b="1"/>
              <a:t>Szórási címre</a:t>
            </a:r>
            <a:r>
              <a:rPr lang="hu-HU" altLang="hu-HU"/>
              <a:t> küldi az adatokat</a:t>
            </a:r>
          </a:p>
          <a:p>
            <a:pPr>
              <a:spcBef>
                <a:spcPct val="60000"/>
              </a:spcBef>
            </a:pPr>
            <a:r>
              <a:rPr lang="hu-HU" altLang="hu-HU"/>
              <a:t>A szórási cím a hálózatban kiosztható </a:t>
            </a:r>
            <a:r>
              <a:rPr lang="hu-HU" altLang="hu-HU" b="1"/>
              <a:t>legnagyobb IP cím</a:t>
            </a:r>
            <a:r>
              <a:rPr lang="hu-HU" altLang="hu-HU"/>
              <a:t/>
            </a:r>
            <a:br>
              <a:rPr lang="hu-HU" altLang="hu-HU"/>
            </a:br>
            <a:r>
              <a:rPr lang="hu-HU" altLang="hu-HU"/>
              <a:t>(a host részre csupa 1-est ír)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9B16-672C-478E-AEDA-F002FDEFD300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8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89185-0001-46F7-8E26-EB3E51CE30BA}" type="slidenum">
              <a:rPr lang="hu-HU" altLang="hu-HU"/>
              <a:pPr/>
              <a:t>11</a:t>
            </a:fld>
            <a:endParaRPr lang="hu-HU" altLang="hu-H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Szórási cím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720725"/>
          </a:xfrm>
        </p:spPr>
        <p:txBody>
          <a:bodyPr/>
          <a:lstStyle/>
          <a:p>
            <a:r>
              <a:rPr lang="hu-HU" altLang="hu-HU"/>
              <a:t>Ha a hálózat címe:</a:t>
            </a:r>
          </a:p>
        </p:txBody>
      </p:sp>
      <p:grpSp>
        <p:nvGrpSpPr>
          <p:cNvPr id="20566" name="Group 86"/>
          <p:cNvGrpSpPr>
            <a:grpSpLocks/>
          </p:cNvGrpSpPr>
          <p:nvPr/>
        </p:nvGrpSpPr>
        <p:grpSpPr bwMode="auto">
          <a:xfrm>
            <a:off x="539750" y="2420938"/>
            <a:ext cx="8281988" cy="504825"/>
            <a:chOff x="340" y="1525"/>
            <a:chExt cx="5217" cy="318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4244" y="1525"/>
              <a:ext cx="131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2948" y="1525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1660" y="1525"/>
              <a:ext cx="128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00001010</a:t>
              </a: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340" y="1525"/>
              <a:ext cx="132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10000100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340" y="1843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340" y="1525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1660" y="1525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2948" y="1525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4244" y="1525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5557" y="1525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1610" y="1707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2880" y="1707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4195" y="1707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20565" name="Group 85"/>
          <p:cNvGrpSpPr>
            <a:grpSpLocks/>
          </p:cNvGrpSpPr>
          <p:nvPr/>
        </p:nvGrpSpPr>
        <p:grpSpPr bwMode="auto">
          <a:xfrm>
            <a:off x="539750" y="1916113"/>
            <a:ext cx="8281988" cy="504825"/>
            <a:chOff x="340" y="1207"/>
            <a:chExt cx="5217" cy="318"/>
          </a:xfrm>
        </p:grpSpPr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340" y="1525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4252" y="1207"/>
              <a:ext cx="130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</a:t>
              </a:r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2949" y="1207"/>
              <a:ext cx="130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</a:t>
              </a:r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1664" y="1207"/>
              <a:ext cx="12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</a:t>
              </a:r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340" y="1207"/>
              <a:ext cx="132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132</a:t>
              </a:r>
            </a:p>
          </p:txBody>
        </p:sp>
        <p:sp>
          <p:nvSpPr>
            <p:cNvPr id="20504" name="Line 24"/>
            <p:cNvSpPr>
              <a:spLocks noChangeShapeType="1"/>
            </p:cNvSpPr>
            <p:nvPr/>
          </p:nvSpPr>
          <p:spPr bwMode="auto">
            <a:xfrm>
              <a:off x="340" y="1207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05" name="Line 25"/>
            <p:cNvSpPr>
              <a:spLocks noChangeShapeType="1"/>
            </p:cNvSpPr>
            <p:nvPr/>
          </p:nvSpPr>
          <p:spPr bwMode="auto">
            <a:xfrm>
              <a:off x="340" y="1525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06" name="Line 26"/>
            <p:cNvSpPr>
              <a:spLocks noChangeShapeType="1"/>
            </p:cNvSpPr>
            <p:nvPr/>
          </p:nvSpPr>
          <p:spPr bwMode="auto">
            <a:xfrm>
              <a:off x="340" y="1207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1664" y="1207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2949" y="1207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4252" y="1207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5556" y="1207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1610" y="1388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2880" y="1388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4195" y="1388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395288" y="2924175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/>
              <a:t>És a hálózati maszk:</a:t>
            </a:r>
          </a:p>
        </p:txBody>
      </p:sp>
      <p:grpSp>
        <p:nvGrpSpPr>
          <p:cNvPr id="20567" name="Group 87"/>
          <p:cNvGrpSpPr>
            <a:grpSpLocks/>
          </p:cNvGrpSpPr>
          <p:nvPr/>
        </p:nvGrpSpPr>
        <p:grpSpPr bwMode="auto">
          <a:xfrm>
            <a:off x="539750" y="3573463"/>
            <a:ext cx="8229600" cy="504825"/>
            <a:chOff x="340" y="2251"/>
            <a:chExt cx="5184" cy="318"/>
          </a:xfrm>
        </p:grpSpPr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4228" y="2251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0521" name="Rectangle 41"/>
            <p:cNvSpPr>
              <a:spLocks noChangeArrowheads="1"/>
            </p:cNvSpPr>
            <p:nvPr/>
          </p:nvSpPr>
          <p:spPr bwMode="auto">
            <a:xfrm>
              <a:off x="2932" y="2251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0522" name="Rectangle 42"/>
            <p:cNvSpPr>
              <a:spLocks noChangeArrowheads="1"/>
            </p:cNvSpPr>
            <p:nvPr/>
          </p:nvSpPr>
          <p:spPr bwMode="auto">
            <a:xfrm>
              <a:off x="1655" y="2251"/>
              <a:ext cx="127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340" y="2251"/>
              <a:ext cx="13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340" y="2251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>
              <a:off x="340" y="2569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26" name="Line 46"/>
            <p:cNvSpPr>
              <a:spLocks noChangeShapeType="1"/>
            </p:cNvSpPr>
            <p:nvPr/>
          </p:nvSpPr>
          <p:spPr bwMode="auto">
            <a:xfrm>
              <a:off x="340" y="2251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>
              <a:off x="1655" y="2251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28" name="Line 48"/>
            <p:cNvSpPr>
              <a:spLocks noChangeShapeType="1"/>
            </p:cNvSpPr>
            <p:nvPr/>
          </p:nvSpPr>
          <p:spPr bwMode="auto">
            <a:xfrm>
              <a:off x="2932" y="2251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29" name="Line 49"/>
            <p:cNvSpPr>
              <a:spLocks noChangeShapeType="1"/>
            </p:cNvSpPr>
            <p:nvPr/>
          </p:nvSpPr>
          <p:spPr bwMode="auto">
            <a:xfrm>
              <a:off x="4228" y="2251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30" name="Line 50"/>
            <p:cNvSpPr>
              <a:spLocks noChangeShapeType="1"/>
            </p:cNvSpPr>
            <p:nvPr/>
          </p:nvSpPr>
          <p:spPr bwMode="auto">
            <a:xfrm>
              <a:off x="5524" y="2251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31" name="Oval 51"/>
            <p:cNvSpPr>
              <a:spLocks noChangeArrowheads="1"/>
            </p:cNvSpPr>
            <p:nvPr/>
          </p:nvSpPr>
          <p:spPr bwMode="auto">
            <a:xfrm>
              <a:off x="1610" y="243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32" name="Oval 52"/>
            <p:cNvSpPr>
              <a:spLocks noChangeArrowheads="1"/>
            </p:cNvSpPr>
            <p:nvPr/>
          </p:nvSpPr>
          <p:spPr bwMode="auto">
            <a:xfrm>
              <a:off x="2880" y="243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33" name="Oval 53"/>
            <p:cNvSpPr>
              <a:spLocks noChangeArrowheads="1"/>
            </p:cNvSpPr>
            <p:nvPr/>
          </p:nvSpPr>
          <p:spPr bwMode="auto">
            <a:xfrm>
              <a:off x="4195" y="243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0534" name="Rectangle 54"/>
          <p:cNvSpPr>
            <a:spLocks noChangeArrowheads="1"/>
          </p:cNvSpPr>
          <p:nvPr/>
        </p:nvSpPr>
        <p:spPr bwMode="auto">
          <a:xfrm>
            <a:off x="395288" y="4076700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/>
              <a:t>Akkor a szórási cím:</a:t>
            </a:r>
          </a:p>
        </p:txBody>
      </p:sp>
      <p:grpSp>
        <p:nvGrpSpPr>
          <p:cNvPr id="20568" name="Group 88"/>
          <p:cNvGrpSpPr>
            <a:grpSpLocks/>
          </p:cNvGrpSpPr>
          <p:nvPr/>
        </p:nvGrpSpPr>
        <p:grpSpPr bwMode="auto">
          <a:xfrm>
            <a:off x="539750" y="4870450"/>
            <a:ext cx="8281988" cy="504825"/>
            <a:chOff x="340" y="3068"/>
            <a:chExt cx="5217" cy="318"/>
          </a:xfrm>
        </p:grpSpPr>
        <p:sp>
          <p:nvSpPr>
            <p:cNvPr id="20536" name="Rectangle 56"/>
            <p:cNvSpPr>
              <a:spLocks noChangeArrowheads="1"/>
            </p:cNvSpPr>
            <p:nvPr/>
          </p:nvSpPr>
          <p:spPr bwMode="auto">
            <a:xfrm>
              <a:off x="4244" y="3068"/>
              <a:ext cx="131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0537" name="Rectangle 57"/>
            <p:cNvSpPr>
              <a:spLocks noChangeArrowheads="1"/>
            </p:cNvSpPr>
            <p:nvPr/>
          </p:nvSpPr>
          <p:spPr bwMode="auto">
            <a:xfrm>
              <a:off x="2948" y="3068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1660" y="3068"/>
              <a:ext cx="1288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00001010</a:t>
              </a:r>
            </a:p>
          </p:txBody>
        </p:sp>
        <p:sp>
          <p:nvSpPr>
            <p:cNvPr id="20539" name="Rectangle 59"/>
            <p:cNvSpPr>
              <a:spLocks noChangeArrowheads="1"/>
            </p:cNvSpPr>
            <p:nvPr/>
          </p:nvSpPr>
          <p:spPr bwMode="auto">
            <a:xfrm>
              <a:off x="340" y="3068"/>
              <a:ext cx="1320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10000100</a:t>
              </a:r>
            </a:p>
          </p:txBody>
        </p:sp>
        <p:sp>
          <p:nvSpPr>
            <p:cNvPr id="20540" name="Line 60"/>
            <p:cNvSpPr>
              <a:spLocks noChangeShapeType="1"/>
            </p:cNvSpPr>
            <p:nvPr/>
          </p:nvSpPr>
          <p:spPr bwMode="auto">
            <a:xfrm>
              <a:off x="340" y="3068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1" name="Line 61"/>
            <p:cNvSpPr>
              <a:spLocks noChangeShapeType="1"/>
            </p:cNvSpPr>
            <p:nvPr/>
          </p:nvSpPr>
          <p:spPr bwMode="auto">
            <a:xfrm>
              <a:off x="340" y="3386"/>
              <a:ext cx="521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2" name="Line 62"/>
            <p:cNvSpPr>
              <a:spLocks noChangeShapeType="1"/>
            </p:cNvSpPr>
            <p:nvPr/>
          </p:nvSpPr>
          <p:spPr bwMode="auto">
            <a:xfrm>
              <a:off x="340" y="3068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3" name="Line 63"/>
            <p:cNvSpPr>
              <a:spLocks noChangeShapeType="1"/>
            </p:cNvSpPr>
            <p:nvPr/>
          </p:nvSpPr>
          <p:spPr bwMode="auto">
            <a:xfrm>
              <a:off x="1660" y="3068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4" name="Line 64"/>
            <p:cNvSpPr>
              <a:spLocks noChangeShapeType="1"/>
            </p:cNvSpPr>
            <p:nvPr/>
          </p:nvSpPr>
          <p:spPr bwMode="auto">
            <a:xfrm>
              <a:off x="2948" y="3068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5" name="Line 65"/>
            <p:cNvSpPr>
              <a:spLocks noChangeShapeType="1"/>
            </p:cNvSpPr>
            <p:nvPr/>
          </p:nvSpPr>
          <p:spPr bwMode="auto">
            <a:xfrm>
              <a:off x="4244" y="3068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6" name="Line 66"/>
            <p:cNvSpPr>
              <a:spLocks noChangeShapeType="1"/>
            </p:cNvSpPr>
            <p:nvPr/>
          </p:nvSpPr>
          <p:spPr bwMode="auto">
            <a:xfrm>
              <a:off x="5557" y="3068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47" name="Oval 67"/>
            <p:cNvSpPr>
              <a:spLocks noChangeArrowheads="1"/>
            </p:cNvSpPr>
            <p:nvPr/>
          </p:nvSpPr>
          <p:spPr bwMode="auto">
            <a:xfrm>
              <a:off x="1610" y="3250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48" name="Oval 68"/>
            <p:cNvSpPr>
              <a:spLocks noChangeArrowheads="1"/>
            </p:cNvSpPr>
            <p:nvPr/>
          </p:nvSpPr>
          <p:spPr bwMode="auto">
            <a:xfrm>
              <a:off x="2880" y="3250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49" name="Oval 69"/>
            <p:cNvSpPr>
              <a:spLocks noChangeArrowheads="1"/>
            </p:cNvSpPr>
            <p:nvPr/>
          </p:nvSpPr>
          <p:spPr bwMode="auto">
            <a:xfrm>
              <a:off x="4195" y="3250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55" name="Line 75"/>
            <p:cNvSpPr>
              <a:spLocks noChangeShapeType="1"/>
            </p:cNvSpPr>
            <p:nvPr/>
          </p:nvSpPr>
          <p:spPr bwMode="auto">
            <a:xfrm>
              <a:off x="340" y="3385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20569" name="Group 89"/>
          <p:cNvGrpSpPr>
            <a:grpSpLocks/>
          </p:cNvGrpSpPr>
          <p:nvPr/>
        </p:nvGrpSpPr>
        <p:grpSpPr bwMode="auto">
          <a:xfrm>
            <a:off x="539750" y="5373688"/>
            <a:ext cx="8280400" cy="504825"/>
            <a:chOff x="340" y="3385"/>
            <a:chExt cx="5216" cy="318"/>
          </a:xfrm>
        </p:grpSpPr>
        <p:sp>
          <p:nvSpPr>
            <p:cNvPr id="20551" name="Rectangle 71"/>
            <p:cNvSpPr>
              <a:spLocks noChangeArrowheads="1"/>
            </p:cNvSpPr>
            <p:nvPr/>
          </p:nvSpPr>
          <p:spPr bwMode="auto">
            <a:xfrm>
              <a:off x="4252" y="3385"/>
              <a:ext cx="130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255</a:t>
              </a:r>
            </a:p>
          </p:txBody>
        </p:sp>
        <p:sp>
          <p:nvSpPr>
            <p:cNvPr id="20552" name="Rectangle 72"/>
            <p:cNvSpPr>
              <a:spLocks noChangeArrowheads="1"/>
            </p:cNvSpPr>
            <p:nvPr/>
          </p:nvSpPr>
          <p:spPr bwMode="auto">
            <a:xfrm>
              <a:off x="2949" y="3385"/>
              <a:ext cx="130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255</a:t>
              </a:r>
            </a:p>
          </p:txBody>
        </p:sp>
        <p:sp>
          <p:nvSpPr>
            <p:cNvPr id="20553" name="Rectangle 73"/>
            <p:cNvSpPr>
              <a:spLocks noChangeArrowheads="1"/>
            </p:cNvSpPr>
            <p:nvPr/>
          </p:nvSpPr>
          <p:spPr bwMode="auto">
            <a:xfrm>
              <a:off x="1664" y="3385"/>
              <a:ext cx="12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</a:t>
              </a:r>
            </a:p>
          </p:txBody>
        </p:sp>
        <p:sp>
          <p:nvSpPr>
            <p:cNvPr id="20554" name="Rectangle 74"/>
            <p:cNvSpPr>
              <a:spLocks noChangeArrowheads="1"/>
            </p:cNvSpPr>
            <p:nvPr/>
          </p:nvSpPr>
          <p:spPr bwMode="auto">
            <a:xfrm>
              <a:off x="340" y="3385"/>
              <a:ext cx="132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132</a:t>
              </a:r>
            </a:p>
          </p:txBody>
        </p:sp>
        <p:sp>
          <p:nvSpPr>
            <p:cNvPr id="20556" name="Line 76"/>
            <p:cNvSpPr>
              <a:spLocks noChangeShapeType="1"/>
            </p:cNvSpPr>
            <p:nvPr/>
          </p:nvSpPr>
          <p:spPr bwMode="auto">
            <a:xfrm>
              <a:off x="340" y="3703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57" name="Line 77"/>
            <p:cNvSpPr>
              <a:spLocks noChangeShapeType="1"/>
            </p:cNvSpPr>
            <p:nvPr/>
          </p:nvSpPr>
          <p:spPr bwMode="auto">
            <a:xfrm>
              <a:off x="340" y="3385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58" name="Line 78"/>
            <p:cNvSpPr>
              <a:spLocks noChangeShapeType="1"/>
            </p:cNvSpPr>
            <p:nvPr/>
          </p:nvSpPr>
          <p:spPr bwMode="auto">
            <a:xfrm>
              <a:off x="1664" y="3385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59" name="Line 79"/>
            <p:cNvSpPr>
              <a:spLocks noChangeShapeType="1"/>
            </p:cNvSpPr>
            <p:nvPr/>
          </p:nvSpPr>
          <p:spPr bwMode="auto">
            <a:xfrm>
              <a:off x="2949" y="3385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60" name="Line 80"/>
            <p:cNvSpPr>
              <a:spLocks noChangeShapeType="1"/>
            </p:cNvSpPr>
            <p:nvPr/>
          </p:nvSpPr>
          <p:spPr bwMode="auto">
            <a:xfrm>
              <a:off x="4252" y="3385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61" name="Line 81"/>
            <p:cNvSpPr>
              <a:spLocks noChangeShapeType="1"/>
            </p:cNvSpPr>
            <p:nvPr/>
          </p:nvSpPr>
          <p:spPr bwMode="auto">
            <a:xfrm>
              <a:off x="5556" y="3385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0562" name="Oval 82"/>
            <p:cNvSpPr>
              <a:spLocks noChangeArrowheads="1"/>
            </p:cNvSpPr>
            <p:nvPr/>
          </p:nvSpPr>
          <p:spPr bwMode="auto">
            <a:xfrm>
              <a:off x="1610" y="3566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63" name="Oval 83"/>
            <p:cNvSpPr>
              <a:spLocks noChangeArrowheads="1"/>
            </p:cNvSpPr>
            <p:nvPr/>
          </p:nvSpPr>
          <p:spPr bwMode="auto">
            <a:xfrm>
              <a:off x="2880" y="3566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64" name="Oval 84"/>
            <p:cNvSpPr>
              <a:spLocks noChangeArrowheads="1"/>
            </p:cNvSpPr>
            <p:nvPr/>
          </p:nvSpPr>
          <p:spPr bwMode="auto">
            <a:xfrm>
              <a:off x="4195" y="3566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518" grpId="0"/>
      <p:bldP spid="205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708B-41AD-47AE-BE94-2C4FE5316ED5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4C68C-AE54-41B3-B577-07A345D92F99}" type="slidenum">
              <a:rPr lang="hu-HU" altLang="hu-HU"/>
              <a:pPr/>
              <a:t>12</a:t>
            </a:fld>
            <a:endParaRPr lang="hu-HU" altLang="hu-H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Hálózatok és állomások száma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4465637"/>
          </a:xfrm>
        </p:spPr>
        <p:txBody>
          <a:bodyPr/>
          <a:lstStyle/>
          <a:p>
            <a:r>
              <a:rPr lang="hu-HU" altLang="hu-HU"/>
              <a:t>Attól függően hogy a hálózati maszk hány 1-est tartalmaz …</a:t>
            </a:r>
          </a:p>
          <a:p>
            <a:pPr>
              <a:spcBef>
                <a:spcPct val="55000"/>
              </a:spcBef>
            </a:pPr>
            <a:r>
              <a:rPr lang="hu-HU" altLang="hu-HU"/>
              <a:t>A hálózatok és a hálózatokban található számítógépek száma változik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F95E-544E-4FEA-B3D6-ED2C5AEC7D52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93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44A4E-7E1A-44B6-A1FF-331A97880081}" type="slidenum">
              <a:rPr lang="hu-HU" altLang="hu-HU"/>
              <a:pPr/>
              <a:t>13</a:t>
            </a:fld>
            <a:endParaRPr lang="hu-HU" altLang="hu-HU"/>
          </a:p>
        </p:txBody>
      </p:sp>
      <p:grpSp>
        <p:nvGrpSpPr>
          <p:cNvPr id="23758" name="Group 206"/>
          <p:cNvGrpSpPr>
            <a:grpSpLocks/>
          </p:cNvGrpSpPr>
          <p:nvPr/>
        </p:nvGrpSpPr>
        <p:grpSpPr bwMode="auto">
          <a:xfrm>
            <a:off x="1258888" y="4941888"/>
            <a:ext cx="7596187" cy="506412"/>
            <a:chOff x="788" y="2160"/>
            <a:chExt cx="4785" cy="319"/>
          </a:xfrm>
        </p:grpSpPr>
        <p:sp>
          <p:nvSpPr>
            <p:cNvPr id="23759" name="Rectangle 207"/>
            <p:cNvSpPr>
              <a:spLocks noChangeArrowheads="1"/>
            </p:cNvSpPr>
            <p:nvPr/>
          </p:nvSpPr>
          <p:spPr bwMode="auto">
            <a:xfrm>
              <a:off x="4377" y="2160"/>
              <a:ext cx="11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3760" name="Rectangle 208"/>
            <p:cNvSpPr>
              <a:spLocks noChangeArrowheads="1"/>
            </p:cNvSpPr>
            <p:nvPr/>
          </p:nvSpPr>
          <p:spPr bwMode="auto">
            <a:xfrm>
              <a:off x="3181" y="2160"/>
              <a:ext cx="11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3761" name="Rectangle 209"/>
            <p:cNvSpPr>
              <a:spLocks noChangeArrowheads="1"/>
            </p:cNvSpPr>
            <p:nvPr/>
          </p:nvSpPr>
          <p:spPr bwMode="auto">
            <a:xfrm>
              <a:off x="1779" y="2160"/>
              <a:ext cx="1402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23762" name="Rectangle 210"/>
            <p:cNvSpPr>
              <a:spLocks noChangeArrowheads="1"/>
            </p:cNvSpPr>
            <p:nvPr/>
          </p:nvSpPr>
          <p:spPr bwMode="auto">
            <a:xfrm>
              <a:off x="833" y="2160"/>
              <a:ext cx="9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800" rIns="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hu-HU" altLang="hu-HU" sz="2400"/>
                <a:t>111111</a:t>
              </a:r>
            </a:p>
          </p:txBody>
        </p:sp>
        <p:sp>
          <p:nvSpPr>
            <p:cNvPr id="23763" name="Line 211"/>
            <p:cNvSpPr>
              <a:spLocks noChangeShapeType="1"/>
            </p:cNvSpPr>
            <p:nvPr/>
          </p:nvSpPr>
          <p:spPr bwMode="auto">
            <a:xfrm>
              <a:off x="788" y="2160"/>
              <a:ext cx="47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64" name="Line 212"/>
            <p:cNvSpPr>
              <a:spLocks noChangeShapeType="1"/>
            </p:cNvSpPr>
            <p:nvPr/>
          </p:nvSpPr>
          <p:spPr bwMode="auto">
            <a:xfrm>
              <a:off x="788" y="2478"/>
              <a:ext cx="47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65" name="Line 213"/>
            <p:cNvSpPr>
              <a:spLocks noChangeShapeType="1"/>
            </p:cNvSpPr>
            <p:nvPr/>
          </p:nvSpPr>
          <p:spPr bwMode="auto">
            <a:xfrm>
              <a:off x="788" y="2160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66" name="Line 214"/>
            <p:cNvSpPr>
              <a:spLocks noChangeShapeType="1"/>
            </p:cNvSpPr>
            <p:nvPr/>
          </p:nvSpPr>
          <p:spPr bwMode="auto">
            <a:xfrm>
              <a:off x="1779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67" name="Line 215"/>
            <p:cNvSpPr>
              <a:spLocks noChangeShapeType="1"/>
            </p:cNvSpPr>
            <p:nvPr/>
          </p:nvSpPr>
          <p:spPr bwMode="auto">
            <a:xfrm>
              <a:off x="3181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68" name="Line 216"/>
            <p:cNvSpPr>
              <a:spLocks noChangeShapeType="1"/>
            </p:cNvSpPr>
            <p:nvPr/>
          </p:nvSpPr>
          <p:spPr bwMode="auto">
            <a:xfrm>
              <a:off x="4377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69" name="Line 217"/>
            <p:cNvSpPr>
              <a:spLocks noChangeShapeType="1"/>
            </p:cNvSpPr>
            <p:nvPr/>
          </p:nvSpPr>
          <p:spPr bwMode="auto">
            <a:xfrm>
              <a:off x="5573" y="2160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70" name="Oval 218"/>
            <p:cNvSpPr>
              <a:spLocks noChangeArrowheads="1"/>
            </p:cNvSpPr>
            <p:nvPr/>
          </p:nvSpPr>
          <p:spPr bwMode="auto">
            <a:xfrm>
              <a:off x="1733" y="2341"/>
              <a:ext cx="84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771" name="Oval 219"/>
            <p:cNvSpPr>
              <a:spLocks noChangeArrowheads="1"/>
            </p:cNvSpPr>
            <p:nvPr/>
          </p:nvSpPr>
          <p:spPr bwMode="auto">
            <a:xfrm>
              <a:off x="3132" y="2341"/>
              <a:ext cx="8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772" name="Oval 220"/>
            <p:cNvSpPr>
              <a:spLocks noChangeArrowheads="1"/>
            </p:cNvSpPr>
            <p:nvPr/>
          </p:nvSpPr>
          <p:spPr bwMode="auto">
            <a:xfrm>
              <a:off x="4346" y="2341"/>
              <a:ext cx="8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23743" name="Group 191"/>
          <p:cNvGrpSpPr>
            <a:grpSpLocks/>
          </p:cNvGrpSpPr>
          <p:nvPr/>
        </p:nvGrpSpPr>
        <p:grpSpPr bwMode="auto">
          <a:xfrm>
            <a:off x="1258888" y="3933825"/>
            <a:ext cx="7596187" cy="506413"/>
            <a:chOff x="788" y="2160"/>
            <a:chExt cx="4785" cy="319"/>
          </a:xfrm>
        </p:grpSpPr>
        <p:sp>
          <p:nvSpPr>
            <p:cNvPr id="23744" name="Rectangle 192"/>
            <p:cNvSpPr>
              <a:spLocks noChangeArrowheads="1"/>
            </p:cNvSpPr>
            <p:nvPr/>
          </p:nvSpPr>
          <p:spPr bwMode="auto">
            <a:xfrm>
              <a:off x="4377" y="2160"/>
              <a:ext cx="11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00000001</a:t>
              </a:r>
            </a:p>
          </p:txBody>
        </p:sp>
        <p:sp>
          <p:nvSpPr>
            <p:cNvPr id="23745" name="Rectangle 193"/>
            <p:cNvSpPr>
              <a:spLocks noChangeArrowheads="1"/>
            </p:cNvSpPr>
            <p:nvPr/>
          </p:nvSpPr>
          <p:spPr bwMode="auto">
            <a:xfrm>
              <a:off x="3181" y="2160"/>
              <a:ext cx="11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746" name="Rectangle 194"/>
            <p:cNvSpPr>
              <a:spLocks noChangeArrowheads="1"/>
            </p:cNvSpPr>
            <p:nvPr/>
          </p:nvSpPr>
          <p:spPr bwMode="auto">
            <a:xfrm>
              <a:off x="1779" y="2160"/>
              <a:ext cx="1402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747" name="Rectangle 195"/>
            <p:cNvSpPr>
              <a:spLocks noChangeArrowheads="1"/>
            </p:cNvSpPr>
            <p:nvPr/>
          </p:nvSpPr>
          <p:spPr bwMode="auto">
            <a:xfrm>
              <a:off x="833" y="2160"/>
              <a:ext cx="9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hu-HU" altLang="hu-HU" sz="2400"/>
                <a:t>000000</a:t>
              </a:r>
            </a:p>
          </p:txBody>
        </p:sp>
        <p:sp>
          <p:nvSpPr>
            <p:cNvPr id="23748" name="Line 196"/>
            <p:cNvSpPr>
              <a:spLocks noChangeShapeType="1"/>
            </p:cNvSpPr>
            <p:nvPr/>
          </p:nvSpPr>
          <p:spPr bwMode="auto">
            <a:xfrm>
              <a:off x="788" y="2160"/>
              <a:ext cx="47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49" name="Line 197"/>
            <p:cNvSpPr>
              <a:spLocks noChangeShapeType="1"/>
            </p:cNvSpPr>
            <p:nvPr/>
          </p:nvSpPr>
          <p:spPr bwMode="auto">
            <a:xfrm>
              <a:off x="788" y="2478"/>
              <a:ext cx="47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50" name="Line 198"/>
            <p:cNvSpPr>
              <a:spLocks noChangeShapeType="1"/>
            </p:cNvSpPr>
            <p:nvPr/>
          </p:nvSpPr>
          <p:spPr bwMode="auto">
            <a:xfrm>
              <a:off x="788" y="2160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51" name="Line 199"/>
            <p:cNvSpPr>
              <a:spLocks noChangeShapeType="1"/>
            </p:cNvSpPr>
            <p:nvPr/>
          </p:nvSpPr>
          <p:spPr bwMode="auto">
            <a:xfrm>
              <a:off x="1779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52" name="Line 200"/>
            <p:cNvSpPr>
              <a:spLocks noChangeShapeType="1"/>
            </p:cNvSpPr>
            <p:nvPr/>
          </p:nvSpPr>
          <p:spPr bwMode="auto">
            <a:xfrm>
              <a:off x="3181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53" name="Line 201"/>
            <p:cNvSpPr>
              <a:spLocks noChangeShapeType="1"/>
            </p:cNvSpPr>
            <p:nvPr/>
          </p:nvSpPr>
          <p:spPr bwMode="auto">
            <a:xfrm>
              <a:off x="4377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54" name="Line 202"/>
            <p:cNvSpPr>
              <a:spLocks noChangeShapeType="1"/>
            </p:cNvSpPr>
            <p:nvPr/>
          </p:nvSpPr>
          <p:spPr bwMode="auto">
            <a:xfrm>
              <a:off x="5573" y="2160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55" name="Oval 203"/>
            <p:cNvSpPr>
              <a:spLocks noChangeArrowheads="1"/>
            </p:cNvSpPr>
            <p:nvPr/>
          </p:nvSpPr>
          <p:spPr bwMode="auto">
            <a:xfrm>
              <a:off x="1733" y="2341"/>
              <a:ext cx="84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756" name="Oval 204"/>
            <p:cNvSpPr>
              <a:spLocks noChangeArrowheads="1"/>
            </p:cNvSpPr>
            <p:nvPr/>
          </p:nvSpPr>
          <p:spPr bwMode="auto">
            <a:xfrm>
              <a:off x="3132" y="2341"/>
              <a:ext cx="8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757" name="Oval 205"/>
            <p:cNvSpPr>
              <a:spLocks noChangeArrowheads="1"/>
            </p:cNvSpPr>
            <p:nvPr/>
          </p:nvSpPr>
          <p:spPr bwMode="auto">
            <a:xfrm>
              <a:off x="4346" y="2341"/>
              <a:ext cx="8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Hálózatok és állomások száma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218487" cy="533400"/>
          </a:xfrm>
        </p:spPr>
        <p:txBody>
          <a:bodyPr/>
          <a:lstStyle/>
          <a:p>
            <a:r>
              <a:rPr lang="hu-HU" altLang="hu-HU" sz="2800"/>
              <a:t>Ha a hálózati maszk 2 db 1-est tartalmaz:</a:t>
            </a:r>
          </a:p>
        </p:txBody>
      </p:sp>
      <p:grpSp>
        <p:nvGrpSpPr>
          <p:cNvPr id="23662" name="Group 110"/>
          <p:cNvGrpSpPr>
            <a:grpSpLocks/>
          </p:cNvGrpSpPr>
          <p:nvPr/>
        </p:nvGrpSpPr>
        <p:grpSpPr bwMode="auto">
          <a:xfrm>
            <a:off x="539750" y="1989138"/>
            <a:ext cx="8229600" cy="504825"/>
            <a:chOff x="340" y="1253"/>
            <a:chExt cx="5184" cy="318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4228" y="1253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558" name="Rectangle 6"/>
            <p:cNvSpPr>
              <a:spLocks noChangeArrowheads="1"/>
            </p:cNvSpPr>
            <p:nvPr/>
          </p:nvSpPr>
          <p:spPr bwMode="auto">
            <a:xfrm>
              <a:off x="2932" y="1253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1655" y="1253"/>
              <a:ext cx="127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340" y="1253"/>
              <a:ext cx="13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11000000</a:t>
              </a: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340" y="1253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340" y="1571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340" y="1253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1655" y="1253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2932" y="1253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4228" y="1253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5524" y="1253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568" name="Oval 16"/>
            <p:cNvSpPr>
              <a:spLocks noChangeArrowheads="1"/>
            </p:cNvSpPr>
            <p:nvPr/>
          </p:nvSpPr>
          <p:spPr bwMode="auto">
            <a:xfrm>
              <a:off x="1610" y="143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69" name="Oval 17"/>
            <p:cNvSpPr>
              <a:spLocks noChangeArrowheads="1"/>
            </p:cNvSpPr>
            <p:nvPr/>
          </p:nvSpPr>
          <p:spPr bwMode="auto">
            <a:xfrm>
              <a:off x="2880" y="143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570" name="Oval 18"/>
            <p:cNvSpPr>
              <a:spLocks noChangeArrowheads="1"/>
            </p:cNvSpPr>
            <p:nvPr/>
          </p:nvSpPr>
          <p:spPr bwMode="auto">
            <a:xfrm>
              <a:off x="4195" y="143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3661" name="Rectangle 109"/>
          <p:cNvSpPr>
            <a:spLocks noChangeArrowheads="1"/>
          </p:cNvSpPr>
          <p:nvPr/>
        </p:nvSpPr>
        <p:spPr bwMode="auto">
          <a:xfrm>
            <a:off x="468313" y="5661025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sz="2800"/>
              <a:t>A host részben 2</a:t>
            </a:r>
            <a:r>
              <a:rPr lang="hu-HU" altLang="hu-HU" sz="2800" baseline="30000"/>
              <a:t>30</a:t>
            </a:r>
            <a:r>
              <a:rPr lang="hu-HU" altLang="hu-HU" sz="2800"/>
              <a:t> db kombináció van:</a:t>
            </a:r>
          </a:p>
        </p:txBody>
      </p:sp>
      <p:graphicFrame>
        <p:nvGraphicFramePr>
          <p:cNvPr id="23722" name="Group 170"/>
          <p:cNvGraphicFramePr>
            <a:graphicFrameLocks noGrp="1"/>
          </p:cNvGraphicFramePr>
          <p:nvPr>
            <p:ph sz="half" idx="2"/>
          </p:nvPr>
        </p:nvGraphicFramePr>
        <p:xfrm>
          <a:off x="539750" y="3429000"/>
          <a:ext cx="719138" cy="504825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195637612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17930"/>
                  </a:ext>
                </a:extLst>
              </a:tr>
            </a:tbl>
          </a:graphicData>
        </a:graphic>
      </p:graphicFrame>
      <p:grpSp>
        <p:nvGrpSpPr>
          <p:cNvPr id="23742" name="Group 190"/>
          <p:cNvGrpSpPr>
            <a:grpSpLocks/>
          </p:cNvGrpSpPr>
          <p:nvPr/>
        </p:nvGrpSpPr>
        <p:grpSpPr bwMode="auto">
          <a:xfrm>
            <a:off x="1250950" y="3429000"/>
            <a:ext cx="7596188" cy="506413"/>
            <a:chOff x="788" y="2160"/>
            <a:chExt cx="4785" cy="319"/>
          </a:xfrm>
        </p:grpSpPr>
        <p:sp>
          <p:nvSpPr>
            <p:cNvPr id="23698" name="Rectangle 146"/>
            <p:cNvSpPr>
              <a:spLocks noChangeArrowheads="1"/>
            </p:cNvSpPr>
            <p:nvPr/>
          </p:nvSpPr>
          <p:spPr bwMode="auto">
            <a:xfrm>
              <a:off x="4377" y="2160"/>
              <a:ext cx="11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699" name="Rectangle 147"/>
            <p:cNvSpPr>
              <a:spLocks noChangeArrowheads="1"/>
            </p:cNvSpPr>
            <p:nvPr/>
          </p:nvSpPr>
          <p:spPr bwMode="auto">
            <a:xfrm>
              <a:off x="3181" y="2160"/>
              <a:ext cx="11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700" name="Rectangle 148"/>
            <p:cNvSpPr>
              <a:spLocks noChangeArrowheads="1"/>
            </p:cNvSpPr>
            <p:nvPr/>
          </p:nvSpPr>
          <p:spPr bwMode="auto">
            <a:xfrm>
              <a:off x="1779" y="2160"/>
              <a:ext cx="1402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23701" name="Rectangle 149"/>
            <p:cNvSpPr>
              <a:spLocks noChangeArrowheads="1"/>
            </p:cNvSpPr>
            <p:nvPr/>
          </p:nvSpPr>
          <p:spPr bwMode="auto">
            <a:xfrm>
              <a:off x="833" y="2160"/>
              <a:ext cx="94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hu-HU" altLang="hu-HU" sz="2400"/>
                <a:t>000000</a:t>
              </a:r>
            </a:p>
          </p:txBody>
        </p:sp>
        <p:sp>
          <p:nvSpPr>
            <p:cNvPr id="23702" name="Line 150"/>
            <p:cNvSpPr>
              <a:spLocks noChangeShapeType="1"/>
            </p:cNvSpPr>
            <p:nvPr/>
          </p:nvSpPr>
          <p:spPr bwMode="auto">
            <a:xfrm>
              <a:off x="788" y="2160"/>
              <a:ext cx="47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3" name="Line 151"/>
            <p:cNvSpPr>
              <a:spLocks noChangeShapeType="1"/>
            </p:cNvSpPr>
            <p:nvPr/>
          </p:nvSpPr>
          <p:spPr bwMode="auto">
            <a:xfrm>
              <a:off x="788" y="2478"/>
              <a:ext cx="4785" cy="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4" name="Line 152"/>
            <p:cNvSpPr>
              <a:spLocks noChangeShapeType="1"/>
            </p:cNvSpPr>
            <p:nvPr/>
          </p:nvSpPr>
          <p:spPr bwMode="auto">
            <a:xfrm>
              <a:off x="788" y="2160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5" name="Line 153"/>
            <p:cNvSpPr>
              <a:spLocks noChangeShapeType="1"/>
            </p:cNvSpPr>
            <p:nvPr/>
          </p:nvSpPr>
          <p:spPr bwMode="auto">
            <a:xfrm>
              <a:off x="1779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6" name="Line 154"/>
            <p:cNvSpPr>
              <a:spLocks noChangeShapeType="1"/>
            </p:cNvSpPr>
            <p:nvPr/>
          </p:nvSpPr>
          <p:spPr bwMode="auto">
            <a:xfrm>
              <a:off x="3181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7" name="Line 155"/>
            <p:cNvSpPr>
              <a:spLocks noChangeShapeType="1"/>
            </p:cNvSpPr>
            <p:nvPr/>
          </p:nvSpPr>
          <p:spPr bwMode="auto">
            <a:xfrm>
              <a:off x="4377" y="2160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8" name="Line 156"/>
            <p:cNvSpPr>
              <a:spLocks noChangeShapeType="1"/>
            </p:cNvSpPr>
            <p:nvPr/>
          </p:nvSpPr>
          <p:spPr bwMode="auto">
            <a:xfrm>
              <a:off x="5573" y="2160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3709" name="Oval 157"/>
            <p:cNvSpPr>
              <a:spLocks noChangeArrowheads="1"/>
            </p:cNvSpPr>
            <p:nvPr/>
          </p:nvSpPr>
          <p:spPr bwMode="auto">
            <a:xfrm>
              <a:off x="1733" y="2341"/>
              <a:ext cx="84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710" name="Oval 158"/>
            <p:cNvSpPr>
              <a:spLocks noChangeArrowheads="1"/>
            </p:cNvSpPr>
            <p:nvPr/>
          </p:nvSpPr>
          <p:spPr bwMode="auto">
            <a:xfrm>
              <a:off x="3132" y="2341"/>
              <a:ext cx="8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3711" name="Oval 159"/>
            <p:cNvSpPr>
              <a:spLocks noChangeArrowheads="1"/>
            </p:cNvSpPr>
            <p:nvPr/>
          </p:nvSpPr>
          <p:spPr bwMode="auto">
            <a:xfrm>
              <a:off x="4346" y="2341"/>
              <a:ext cx="85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aphicFrame>
        <p:nvGraphicFramePr>
          <p:cNvPr id="23723" name="Group 171"/>
          <p:cNvGraphicFramePr>
            <a:graphicFrameLocks noGrp="1"/>
          </p:cNvGraphicFramePr>
          <p:nvPr/>
        </p:nvGraphicFramePr>
        <p:xfrm>
          <a:off x="539750" y="3933825"/>
          <a:ext cx="719138" cy="504825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807043872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5895794"/>
                  </a:ext>
                </a:extLst>
              </a:tr>
            </a:tbl>
          </a:graphicData>
        </a:graphic>
      </p:graphicFrame>
      <p:graphicFrame>
        <p:nvGraphicFramePr>
          <p:cNvPr id="23729" name="Group 177"/>
          <p:cNvGraphicFramePr>
            <a:graphicFrameLocks noGrp="1"/>
          </p:cNvGraphicFramePr>
          <p:nvPr/>
        </p:nvGraphicFramePr>
        <p:xfrm>
          <a:off x="539750" y="4437063"/>
          <a:ext cx="719138" cy="504825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336803048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398505"/>
                  </a:ext>
                </a:extLst>
              </a:tr>
            </a:tbl>
          </a:graphicData>
        </a:graphic>
      </p:graphicFrame>
      <p:graphicFrame>
        <p:nvGraphicFramePr>
          <p:cNvPr id="23735" name="Group 183"/>
          <p:cNvGraphicFramePr>
            <a:graphicFrameLocks noGrp="1"/>
          </p:cNvGraphicFramePr>
          <p:nvPr/>
        </p:nvGraphicFramePr>
        <p:xfrm>
          <a:off x="539750" y="4941888"/>
          <a:ext cx="719138" cy="504825"/>
        </p:xfrm>
        <a:graphic>
          <a:graphicData uri="http://schemas.openxmlformats.org/drawingml/2006/table">
            <a:tbl>
              <a:tblPr/>
              <a:tblGrid>
                <a:gridCol w="719138">
                  <a:extLst>
                    <a:ext uri="{9D8B030D-6E8A-4147-A177-3AD203B41FA5}">
                      <a16:colId xmlns:a16="http://schemas.microsoft.com/office/drawing/2014/main" val="2518168259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749347"/>
                  </a:ext>
                </a:extLst>
              </a:tr>
            </a:tbl>
          </a:graphicData>
        </a:graphic>
      </p:graphicFrame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1258888" y="1989138"/>
            <a:ext cx="0" cy="35274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468313" y="2565400"/>
            <a:ext cx="82296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hu-HU" altLang="hu-HU" sz="2800"/>
              <a:t>A hálózati részben 4 féle bitkombináció lehetséges:</a:t>
            </a:r>
          </a:p>
        </p:txBody>
      </p:sp>
      <p:sp>
        <p:nvSpPr>
          <p:cNvPr id="23773" name="Text Box 221"/>
          <p:cNvSpPr txBox="1">
            <a:spLocks noChangeArrowheads="1"/>
          </p:cNvSpPr>
          <p:nvPr/>
        </p:nvSpPr>
        <p:spPr bwMode="auto">
          <a:xfrm>
            <a:off x="4211638" y="3789363"/>
            <a:ext cx="1871662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720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661" grpId="0"/>
      <p:bldP spid="23571" grpId="0"/>
      <p:bldP spid="237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5236-0CEA-4700-83B6-97CFC6A476F5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28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34B3E-5D55-4120-AA4E-3FFEDFB81585}" type="slidenum">
              <a:rPr lang="hu-HU" altLang="hu-HU"/>
              <a:pPr/>
              <a:t>14</a:t>
            </a:fld>
            <a:endParaRPr lang="hu-HU" altLang="hu-HU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Hálózatok és állomások száma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18487" cy="533400"/>
          </a:xfrm>
        </p:spPr>
        <p:txBody>
          <a:bodyPr/>
          <a:lstStyle/>
          <a:p>
            <a:r>
              <a:rPr lang="hu-HU" altLang="hu-HU" sz="2400"/>
              <a:t>Tehát az adott hálózati maszkkal:</a:t>
            </a:r>
          </a:p>
        </p:txBody>
      </p:sp>
      <p:graphicFrame>
        <p:nvGraphicFramePr>
          <p:cNvPr id="26717" name="Group 93"/>
          <p:cNvGraphicFramePr>
            <a:graphicFrameLocks noGrp="1"/>
          </p:cNvGraphicFramePr>
          <p:nvPr>
            <p:ph sz="half" idx="2"/>
          </p:nvPr>
        </p:nvGraphicFramePr>
        <p:xfrm>
          <a:off x="684213" y="1916113"/>
          <a:ext cx="7343775" cy="1093787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318642714"/>
                    </a:ext>
                  </a:extLst>
                </a:gridCol>
                <a:gridCol w="3671888">
                  <a:extLst>
                    <a:ext uri="{9D8B030D-6E8A-4147-A177-3AD203B41FA5}">
                      <a16:colId xmlns:a16="http://schemas.microsoft.com/office/drawing/2014/main" val="4244524512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=4 db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Hálózat lehetséges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2031906"/>
                  </a:ext>
                </a:extLst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30=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1 073 741 824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db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Állomás 1 hálózatban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1310996"/>
                  </a:ext>
                </a:extLst>
              </a:tr>
            </a:tbl>
          </a:graphicData>
        </a:graphic>
      </p:graphicFrame>
      <p:sp>
        <p:nvSpPr>
          <p:cNvPr id="26715" name="Rectangle 91"/>
          <p:cNvSpPr>
            <a:spLocks noChangeArrowheads="1"/>
          </p:cNvSpPr>
          <p:nvPr/>
        </p:nvSpPr>
        <p:spPr bwMode="auto">
          <a:xfrm>
            <a:off x="468313" y="3213100"/>
            <a:ext cx="82804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2400"/>
              <a:t>Mivel az állomás részben:</a:t>
            </a:r>
          </a:p>
          <a:p>
            <a:pPr lvl="1"/>
            <a:r>
              <a:rPr lang="hu-HU" altLang="hu-HU" sz="2000"/>
              <a:t> a csupa 0 a hálózati cím</a:t>
            </a:r>
          </a:p>
          <a:p>
            <a:pPr lvl="1"/>
            <a:r>
              <a:rPr lang="hu-HU" altLang="hu-HU" sz="2000"/>
              <a:t>A csupa 1 a szórási cím: </a:t>
            </a:r>
          </a:p>
          <a:p>
            <a:r>
              <a:rPr lang="hu-HU" altLang="hu-HU" sz="2400"/>
              <a:t>ezt a két IP-t nem lehet kiosztani</a:t>
            </a:r>
          </a:p>
        </p:txBody>
      </p:sp>
      <p:graphicFrame>
        <p:nvGraphicFramePr>
          <p:cNvPr id="26734" name="Group 110"/>
          <p:cNvGraphicFramePr>
            <a:graphicFrameLocks noGrp="1"/>
          </p:cNvGraphicFramePr>
          <p:nvPr/>
        </p:nvGraphicFramePr>
        <p:xfrm>
          <a:off x="684213" y="4868863"/>
          <a:ext cx="7343775" cy="1584325"/>
        </p:xfrm>
        <a:graphic>
          <a:graphicData uri="http://schemas.openxmlformats.org/drawingml/2006/table">
            <a:tbl>
              <a:tblPr/>
              <a:tblGrid>
                <a:gridCol w="3671887">
                  <a:extLst>
                    <a:ext uri="{9D8B030D-6E8A-4147-A177-3AD203B41FA5}">
                      <a16:colId xmlns:a16="http://schemas.microsoft.com/office/drawing/2014/main" val="3872999921"/>
                    </a:ext>
                  </a:extLst>
                </a:gridCol>
                <a:gridCol w="3671888">
                  <a:extLst>
                    <a:ext uri="{9D8B030D-6E8A-4147-A177-3AD203B41FA5}">
                      <a16:colId xmlns:a16="http://schemas.microsoft.com/office/drawing/2014/main" val="2689289010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=4 db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Hálózat lehetséges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64218"/>
                  </a:ext>
                </a:extLst>
              </a:tr>
              <a:tr h="955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30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</a:t>
                      </a:r>
                      <a:b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</a:b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1 073 741 822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db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Állomás 1 hálózatban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9813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 advAuto="0"/>
      <p:bldP spid="2671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26CA4-F855-4B76-A19B-360900B1A9AA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1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E581-46BE-4C8A-B935-41BBF29A7D7A}" type="slidenum">
              <a:rPr lang="hu-HU" altLang="hu-HU"/>
              <a:pPr/>
              <a:t>15</a:t>
            </a:fld>
            <a:endParaRPr lang="hu-HU" altLang="hu-HU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Hálózatok és állomások száma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18487" cy="647700"/>
          </a:xfrm>
        </p:spPr>
        <p:txBody>
          <a:bodyPr/>
          <a:lstStyle/>
          <a:p>
            <a:r>
              <a:rPr lang="hu-HU" altLang="hu-HU" sz="2800"/>
              <a:t>Általánosan ha a hálózati maszkban </a:t>
            </a:r>
            <a:r>
              <a:rPr lang="hu-HU" altLang="hu-HU" sz="2800" b="1"/>
              <a:t>n</a:t>
            </a:r>
            <a:r>
              <a:rPr lang="hu-HU" altLang="hu-HU" sz="2800"/>
              <a:t> bit 1-es:</a:t>
            </a:r>
          </a:p>
        </p:txBody>
      </p:sp>
      <p:graphicFrame>
        <p:nvGraphicFramePr>
          <p:cNvPr id="27701" name="Group 53"/>
          <p:cNvGraphicFramePr>
            <a:graphicFrameLocks noGrp="1"/>
          </p:cNvGraphicFramePr>
          <p:nvPr>
            <p:ph sz="half" idx="2"/>
          </p:nvPr>
        </p:nvGraphicFramePr>
        <p:xfrm>
          <a:off x="900113" y="2565400"/>
          <a:ext cx="7427912" cy="2667000"/>
        </p:xfrm>
        <a:graphic>
          <a:graphicData uri="http://schemas.openxmlformats.org/drawingml/2006/table">
            <a:tbl>
              <a:tblPr/>
              <a:tblGrid>
                <a:gridCol w="3714750">
                  <a:extLst>
                    <a:ext uri="{9D8B030D-6E8A-4147-A177-3AD203B41FA5}">
                      <a16:colId xmlns:a16="http://schemas.microsoft.com/office/drawing/2014/main" val="3107527202"/>
                    </a:ext>
                  </a:extLst>
                </a:gridCol>
                <a:gridCol w="3713162">
                  <a:extLst>
                    <a:ext uri="{9D8B030D-6E8A-4147-A177-3AD203B41FA5}">
                      <a16:colId xmlns:a16="http://schemas.microsoft.com/office/drawing/2014/main" val="3791292384"/>
                    </a:ext>
                  </a:extLst>
                </a:gridCol>
              </a:tblGrid>
              <a:tr h="1276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 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db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Hálózat lehetséges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9571721"/>
                  </a:ext>
                </a:extLst>
              </a:tr>
              <a:tr h="1390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hu-HU" altLang="hu-HU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(32-n)</a:t>
                      </a: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-2 db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hu-HU" alt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Állomás 1 hálózatban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45642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94F77-60B9-4A05-B807-35AC4700720B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90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02C7B-7494-472E-A7CB-F2D180930DFF}" type="slidenum">
              <a:rPr lang="hu-HU" altLang="hu-HU"/>
              <a:pPr/>
              <a:t>16</a:t>
            </a:fld>
            <a:endParaRPr lang="hu-HU" altLang="hu-HU"/>
          </a:p>
        </p:txBody>
      </p:sp>
      <p:sp>
        <p:nvSpPr>
          <p:cNvPr id="28814" name="Rectangle 142"/>
          <p:cNvSpPr>
            <a:spLocks noChangeArrowheads="1"/>
          </p:cNvSpPr>
          <p:nvPr/>
        </p:nvSpPr>
        <p:spPr bwMode="auto">
          <a:xfrm>
            <a:off x="7235825" y="4576763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812" name="Rectangle 140"/>
          <p:cNvSpPr>
            <a:spLocks noChangeArrowheads="1"/>
          </p:cNvSpPr>
          <p:nvPr/>
        </p:nvSpPr>
        <p:spPr bwMode="auto">
          <a:xfrm>
            <a:off x="5867400" y="4576763"/>
            <a:ext cx="1368425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810" name="Rectangle 138"/>
          <p:cNvSpPr>
            <a:spLocks noChangeArrowheads="1"/>
          </p:cNvSpPr>
          <p:nvPr/>
        </p:nvSpPr>
        <p:spPr bwMode="auto">
          <a:xfrm>
            <a:off x="4500563" y="4576763"/>
            <a:ext cx="1366837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808" name="Rectangle 136"/>
          <p:cNvSpPr>
            <a:spLocks noChangeArrowheads="1"/>
          </p:cNvSpPr>
          <p:nvPr/>
        </p:nvSpPr>
        <p:spPr bwMode="auto">
          <a:xfrm>
            <a:off x="2987675" y="4576763"/>
            <a:ext cx="1512888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110…..</a:t>
            </a:r>
          </a:p>
        </p:txBody>
      </p:sp>
      <p:sp>
        <p:nvSpPr>
          <p:cNvPr id="28806" name="Rectangle 134"/>
          <p:cNvSpPr>
            <a:spLocks noChangeArrowheads="1"/>
          </p:cNvSpPr>
          <p:nvPr/>
        </p:nvSpPr>
        <p:spPr bwMode="auto">
          <a:xfrm>
            <a:off x="468313" y="4576763"/>
            <a:ext cx="25193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C</a:t>
            </a:r>
          </a:p>
        </p:txBody>
      </p:sp>
      <p:sp>
        <p:nvSpPr>
          <p:cNvPr id="28803" name="Rectangle 131"/>
          <p:cNvSpPr>
            <a:spLocks noChangeArrowheads="1"/>
          </p:cNvSpPr>
          <p:nvPr/>
        </p:nvSpPr>
        <p:spPr bwMode="auto">
          <a:xfrm>
            <a:off x="7235825" y="4059238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801" name="Rectangle 129"/>
          <p:cNvSpPr>
            <a:spLocks noChangeArrowheads="1"/>
          </p:cNvSpPr>
          <p:nvPr/>
        </p:nvSpPr>
        <p:spPr bwMode="auto">
          <a:xfrm>
            <a:off x="5867400" y="4059238"/>
            <a:ext cx="1368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99" name="Rectangle 127"/>
          <p:cNvSpPr>
            <a:spLocks noChangeArrowheads="1"/>
          </p:cNvSpPr>
          <p:nvPr/>
        </p:nvSpPr>
        <p:spPr bwMode="auto">
          <a:xfrm>
            <a:off x="4500563" y="4059238"/>
            <a:ext cx="1366837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97" name="Rectangle 125"/>
          <p:cNvSpPr>
            <a:spLocks noChangeArrowheads="1"/>
          </p:cNvSpPr>
          <p:nvPr/>
        </p:nvSpPr>
        <p:spPr bwMode="auto">
          <a:xfrm>
            <a:off x="2987675" y="4059238"/>
            <a:ext cx="1512888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128-191</a:t>
            </a:r>
          </a:p>
        </p:txBody>
      </p:sp>
      <p:sp>
        <p:nvSpPr>
          <p:cNvPr id="28795" name="Rectangle 123"/>
          <p:cNvSpPr>
            <a:spLocks noChangeArrowheads="1"/>
          </p:cNvSpPr>
          <p:nvPr/>
        </p:nvSpPr>
        <p:spPr bwMode="auto">
          <a:xfrm>
            <a:off x="468313" y="4059238"/>
            <a:ext cx="2519362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255.255.0.0</a:t>
            </a:r>
          </a:p>
        </p:txBody>
      </p:sp>
      <p:sp>
        <p:nvSpPr>
          <p:cNvPr id="28786" name="Rectangle 114"/>
          <p:cNvSpPr>
            <a:spLocks noChangeArrowheads="1"/>
          </p:cNvSpPr>
          <p:nvPr/>
        </p:nvSpPr>
        <p:spPr bwMode="auto">
          <a:xfrm>
            <a:off x="7235825" y="3024188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84" name="Rectangle 112"/>
          <p:cNvSpPr>
            <a:spLocks noChangeArrowheads="1"/>
          </p:cNvSpPr>
          <p:nvPr/>
        </p:nvSpPr>
        <p:spPr bwMode="auto">
          <a:xfrm>
            <a:off x="5867400" y="3024188"/>
            <a:ext cx="1368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82" name="Rectangle 110"/>
          <p:cNvSpPr>
            <a:spLocks noChangeArrowheads="1"/>
          </p:cNvSpPr>
          <p:nvPr/>
        </p:nvSpPr>
        <p:spPr bwMode="auto">
          <a:xfrm>
            <a:off x="4500563" y="3024188"/>
            <a:ext cx="13668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80" name="Rectangle 108"/>
          <p:cNvSpPr>
            <a:spLocks noChangeArrowheads="1"/>
          </p:cNvSpPr>
          <p:nvPr/>
        </p:nvSpPr>
        <p:spPr bwMode="auto">
          <a:xfrm>
            <a:off x="2987675" y="3024188"/>
            <a:ext cx="1512888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1-126</a:t>
            </a:r>
          </a:p>
        </p:txBody>
      </p:sp>
      <p:sp>
        <p:nvSpPr>
          <p:cNvPr id="28778" name="Rectangle 106"/>
          <p:cNvSpPr>
            <a:spLocks noChangeArrowheads="1"/>
          </p:cNvSpPr>
          <p:nvPr/>
        </p:nvSpPr>
        <p:spPr bwMode="auto">
          <a:xfrm>
            <a:off x="468313" y="3024188"/>
            <a:ext cx="2519362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255.0.0.0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7235825" y="5094288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5867400" y="5094288"/>
            <a:ext cx="1368425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4500563" y="5094288"/>
            <a:ext cx="1366837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0-255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2987675" y="5094288"/>
            <a:ext cx="1512888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192-223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468313" y="5094288"/>
            <a:ext cx="2519362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255.255.255.0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7235825" y="3541713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5867400" y="3541713"/>
            <a:ext cx="1368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4500563" y="3541713"/>
            <a:ext cx="1366837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2987675" y="3541713"/>
            <a:ext cx="1512888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10……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468313" y="3541713"/>
            <a:ext cx="25193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B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7235825" y="2506663"/>
            <a:ext cx="14414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5867400" y="2506663"/>
            <a:ext cx="1368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4500563" y="2506663"/>
            <a:ext cx="13668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……..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2987675" y="2506663"/>
            <a:ext cx="1512888" cy="51752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0......1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8313" y="2506663"/>
            <a:ext cx="25193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A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468313" y="1989138"/>
            <a:ext cx="25193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Osztály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Címosztályok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8218487" cy="533400"/>
          </a:xfrm>
        </p:spPr>
        <p:txBody>
          <a:bodyPr/>
          <a:lstStyle/>
          <a:p>
            <a:r>
              <a:rPr lang="hu-HU" altLang="hu-HU" sz="2800"/>
              <a:t>Az IP címeket osztályokba sorolják:</a:t>
            </a:r>
          </a:p>
        </p:txBody>
      </p:sp>
      <p:sp>
        <p:nvSpPr>
          <p:cNvPr id="28831" name="Rectangle 159"/>
          <p:cNvSpPr>
            <a:spLocks noChangeArrowheads="1"/>
          </p:cNvSpPr>
          <p:nvPr/>
        </p:nvSpPr>
        <p:spPr bwMode="auto">
          <a:xfrm>
            <a:off x="971550" y="6165850"/>
            <a:ext cx="647700" cy="2873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32" name="Text Box 160"/>
          <p:cNvSpPr txBox="1">
            <a:spLocks noChangeArrowheads="1"/>
          </p:cNvSpPr>
          <p:nvPr/>
        </p:nvSpPr>
        <p:spPr bwMode="auto">
          <a:xfrm>
            <a:off x="1763713" y="6092825"/>
            <a:ext cx="6624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Hálózati rész (HM -ban egyesek szerepelnek)</a:t>
            </a:r>
          </a:p>
        </p:txBody>
      </p:sp>
      <p:sp>
        <p:nvSpPr>
          <p:cNvPr id="28849" name="Rectangle 177"/>
          <p:cNvSpPr>
            <a:spLocks noChangeArrowheads="1"/>
          </p:cNvSpPr>
          <p:nvPr/>
        </p:nvSpPr>
        <p:spPr bwMode="auto">
          <a:xfrm>
            <a:off x="971550" y="5734050"/>
            <a:ext cx="647700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850" name="Text Box 178"/>
          <p:cNvSpPr txBox="1">
            <a:spLocks noChangeArrowheads="1"/>
          </p:cNvSpPr>
          <p:nvPr/>
        </p:nvSpPr>
        <p:spPr bwMode="auto">
          <a:xfrm>
            <a:off x="1763713" y="5734050"/>
            <a:ext cx="6624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/>
              <a:t>Hálózati Maszk (HM)</a:t>
            </a:r>
          </a:p>
        </p:txBody>
      </p:sp>
      <p:graphicFrame>
        <p:nvGraphicFramePr>
          <p:cNvPr id="29238" name="Group 566"/>
          <p:cNvGraphicFramePr>
            <a:graphicFrameLocks noGrp="1"/>
          </p:cNvGraphicFramePr>
          <p:nvPr/>
        </p:nvGraphicFramePr>
        <p:xfrm>
          <a:off x="468313" y="1989138"/>
          <a:ext cx="8208962" cy="3622675"/>
        </p:xfrm>
        <a:graphic>
          <a:graphicData uri="http://schemas.openxmlformats.org/drawingml/2006/table">
            <a:tbl>
              <a:tblPr/>
              <a:tblGrid>
                <a:gridCol w="2519362">
                  <a:extLst>
                    <a:ext uri="{9D8B030D-6E8A-4147-A177-3AD203B41FA5}">
                      <a16:colId xmlns:a16="http://schemas.microsoft.com/office/drawing/2014/main" val="3336308669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1693828286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586424047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3205548933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1581472035"/>
                    </a:ext>
                  </a:extLst>
                </a:gridCol>
              </a:tblGrid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6545298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400027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655796"/>
                  </a:ext>
                </a:extLst>
              </a:tr>
              <a:tr h="465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049821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9600550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5056003"/>
                  </a:ext>
                </a:extLst>
              </a:tr>
              <a:tr h="466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hu-HU" altLang="hu-H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16144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8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2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2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14" grpId="0"/>
      <p:bldP spid="28812" grpId="0" animBg="1"/>
      <p:bldP spid="28810" grpId="0" animBg="1"/>
      <p:bldP spid="28808" grpId="0" animBg="1"/>
      <p:bldP spid="28806" grpId="0"/>
      <p:bldP spid="28803" grpId="0"/>
      <p:bldP spid="28801" grpId="0"/>
      <p:bldP spid="28799" grpId="0" animBg="1"/>
      <p:bldP spid="28797" grpId="0" animBg="1"/>
      <p:bldP spid="28795" grpId="0" animBg="1"/>
      <p:bldP spid="28786" grpId="0"/>
      <p:bldP spid="28784" grpId="0"/>
      <p:bldP spid="28782" grpId="0"/>
      <p:bldP spid="28780" grpId="0" animBg="1"/>
      <p:bldP spid="28778" grpId="0" animBg="1"/>
      <p:bldP spid="28713" grpId="0"/>
      <p:bldP spid="28712" grpId="0" animBg="1"/>
      <p:bldP spid="28711" grpId="0" animBg="1"/>
      <p:bldP spid="28710" grpId="0" animBg="1"/>
      <p:bldP spid="28709" grpId="0" animBg="1"/>
      <p:bldP spid="28706" grpId="0"/>
      <p:bldP spid="28705" grpId="0"/>
      <p:bldP spid="28704" grpId="0" animBg="1"/>
      <p:bldP spid="28703" grpId="0" animBg="1"/>
      <p:bldP spid="28702" grpId="0"/>
      <p:bldP spid="28699" grpId="0"/>
      <p:bldP spid="28698" grpId="0"/>
      <p:bldP spid="28697" grpId="0"/>
      <p:bldP spid="28696" grpId="0" animBg="1"/>
      <p:bldP spid="28695" grpId="0"/>
      <p:bldP spid="28688" grpId="0"/>
      <p:bldP spid="28674" grpId="0"/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80EC9-886E-4CFE-8067-760A0773DA7D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BC447-7E86-4DFC-9D54-E5E40B13313C}" type="slidenum">
              <a:rPr lang="hu-HU" altLang="hu-HU"/>
              <a:pPr/>
              <a:t>17</a:t>
            </a:fld>
            <a:endParaRPr lang="hu-HU" altLang="hu-H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 osztály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80400" cy="4824412"/>
          </a:xfrm>
        </p:spPr>
        <p:txBody>
          <a:bodyPr/>
          <a:lstStyle/>
          <a:p>
            <a:r>
              <a:rPr lang="hu-HU" altLang="hu-HU" sz="2800"/>
              <a:t>Hálózati rész </a:t>
            </a:r>
            <a:r>
              <a:rPr lang="hu-HU" altLang="hu-HU" sz="2800" b="1"/>
              <a:t>8 bites</a:t>
            </a:r>
            <a:r>
              <a:rPr lang="hu-HU" altLang="hu-HU" sz="2800"/>
              <a:t> (HM: 255.0.0.0)</a:t>
            </a:r>
          </a:p>
          <a:p>
            <a:pPr>
              <a:spcBef>
                <a:spcPct val="40000"/>
              </a:spcBef>
            </a:pPr>
            <a:r>
              <a:rPr lang="hu-HU" altLang="hu-HU" sz="2800" b="1"/>
              <a:t>2</a:t>
            </a:r>
            <a:r>
              <a:rPr lang="hu-HU" altLang="hu-HU" sz="2800" b="1" baseline="30000"/>
              <a:t>7</a:t>
            </a:r>
            <a:r>
              <a:rPr lang="hu-HU" altLang="hu-HU" sz="2800" b="1"/>
              <a:t>-2</a:t>
            </a:r>
            <a:r>
              <a:rPr lang="hu-HU" altLang="hu-HU" sz="2800"/>
              <a:t> = </a:t>
            </a:r>
            <a:r>
              <a:rPr lang="hu-HU" altLang="hu-HU" sz="2800" b="1"/>
              <a:t>126</a:t>
            </a:r>
            <a:r>
              <a:rPr lang="hu-HU" altLang="hu-HU" sz="2800"/>
              <a:t> db hálózat</a:t>
            </a:r>
          </a:p>
          <a:p>
            <a:pPr>
              <a:spcBef>
                <a:spcPct val="40000"/>
              </a:spcBef>
            </a:pPr>
            <a:r>
              <a:rPr lang="hu-HU" altLang="hu-HU" sz="2800" b="1"/>
              <a:t>2</a:t>
            </a:r>
            <a:r>
              <a:rPr lang="hu-HU" altLang="hu-HU" sz="2800" b="1" baseline="30000"/>
              <a:t>24</a:t>
            </a:r>
            <a:r>
              <a:rPr lang="hu-HU" altLang="hu-HU" sz="2800" b="1"/>
              <a:t>-2</a:t>
            </a:r>
            <a:r>
              <a:rPr lang="hu-HU" altLang="hu-HU" sz="2800"/>
              <a:t> </a:t>
            </a:r>
            <a:r>
              <a:rPr lang="hu-HU" altLang="hu-HU" sz="2800">
                <a:cs typeface="Times New Roman" panose="02020603050405020304" pitchFamily="18" charset="0"/>
              </a:rPr>
              <a:t>≈ </a:t>
            </a:r>
            <a:r>
              <a:rPr lang="hu-HU" altLang="hu-HU" sz="2800" b="1">
                <a:cs typeface="Times New Roman" panose="02020603050405020304" pitchFamily="18" charset="0"/>
              </a:rPr>
              <a:t>1,6 millió</a:t>
            </a:r>
            <a:r>
              <a:rPr lang="hu-HU" altLang="hu-HU" sz="2800">
                <a:cs typeface="Times New Roman" panose="02020603050405020304" pitchFamily="18" charset="0"/>
              </a:rPr>
              <a:t> hoszt hálózatonként</a:t>
            </a:r>
          </a:p>
          <a:p>
            <a:pPr>
              <a:spcBef>
                <a:spcPct val="40000"/>
              </a:spcBef>
            </a:pPr>
            <a:r>
              <a:rPr lang="hu-HU" altLang="hu-HU" sz="2800">
                <a:cs typeface="Times New Roman" panose="02020603050405020304" pitchFamily="18" charset="0"/>
              </a:rPr>
              <a:t>Szórási cím: </a:t>
            </a:r>
            <a:r>
              <a:rPr lang="hu-HU" altLang="hu-HU" sz="2800" b="1">
                <a:cs typeface="Times New Roman" panose="02020603050405020304" pitchFamily="18" charset="0"/>
              </a:rPr>
              <a:t>x.255.255.255</a:t>
            </a:r>
          </a:p>
          <a:p>
            <a:pPr>
              <a:spcBef>
                <a:spcPct val="40000"/>
              </a:spcBef>
            </a:pPr>
            <a:r>
              <a:rPr lang="hu-HU" altLang="hu-HU" sz="2800">
                <a:cs typeface="Times New Roman" panose="02020603050405020304" pitchFamily="18" charset="0"/>
              </a:rPr>
              <a:t>Privát címek: olyan hálózati címek melyek nem kerülnek kiosztásra és a forgalomirányítók nem rout-olják =&gt; bels</a:t>
            </a:r>
            <a:r>
              <a:rPr lang="hu-HU" altLang="hu-HU" sz="2800" b="1">
                <a:cs typeface="Times New Roman" panose="02020603050405020304" pitchFamily="18" charset="0"/>
              </a:rPr>
              <a:t>ő </a:t>
            </a:r>
            <a:r>
              <a:rPr lang="hu-HU" altLang="hu-HU" sz="2800">
                <a:cs typeface="Times New Roman" panose="02020603050405020304" pitchFamily="18" charset="0"/>
              </a:rPr>
              <a:t>hálózatokban önkényesen használhatóak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 sz="2800"/>
              <a:t>"A" osztályú hálózathoz: </a:t>
            </a:r>
            <a:r>
              <a:rPr lang="hu-HU" altLang="hu-HU" sz="2800" b="1"/>
              <a:t>10.0.0.0</a:t>
            </a: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F6B5-4BCD-4288-B785-B91517CBE81E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D06-0A87-43CC-848E-815B9E5CC336}" type="slidenum">
              <a:rPr lang="hu-HU" altLang="hu-HU"/>
              <a:pPr/>
              <a:t>18</a:t>
            </a:fld>
            <a:endParaRPr lang="hu-HU" altLang="hu-HU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B osztály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80400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Hálózati rész </a:t>
            </a:r>
            <a:r>
              <a:rPr lang="hu-HU" altLang="hu-HU" b="1"/>
              <a:t>16 bites</a:t>
            </a:r>
            <a:r>
              <a:rPr lang="hu-HU" altLang="hu-HU"/>
              <a:t> (HM: 255.255.0.0)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 b="1"/>
              <a:t>2</a:t>
            </a:r>
            <a:r>
              <a:rPr lang="hu-HU" altLang="hu-HU" b="1" baseline="30000"/>
              <a:t>16</a:t>
            </a:r>
            <a:r>
              <a:rPr lang="hu-HU" altLang="hu-HU" baseline="30000"/>
              <a:t> </a:t>
            </a:r>
            <a:r>
              <a:rPr lang="hu-HU" altLang="hu-HU"/>
              <a:t>= </a:t>
            </a:r>
            <a:r>
              <a:rPr lang="hu-HU" altLang="hu-HU" b="1"/>
              <a:t>65 536</a:t>
            </a:r>
            <a:r>
              <a:rPr lang="hu-HU" altLang="hu-HU"/>
              <a:t> db hálózat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 b="1"/>
              <a:t>2</a:t>
            </a:r>
            <a:r>
              <a:rPr lang="hu-HU" altLang="hu-HU" b="1" baseline="30000"/>
              <a:t>16</a:t>
            </a:r>
            <a:r>
              <a:rPr lang="hu-HU" altLang="hu-HU" b="1"/>
              <a:t>-2</a:t>
            </a:r>
            <a:r>
              <a:rPr lang="hu-HU" altLang="hu-HU"/>
              <a:t> </a:t>
            </a:r>
            <a:r>
              <a:rPr lang="hu-HU" altLang="hu-HU">
                <a:cs typeface="Times New Roman" panose="02020603050405020304" pitchFamily="18" charset="0"/>
              </a:rPr>
              <a:t>= </a:t>
            </a:r>
            <a:r>
              <a:rPr lang="hu-HU" altLang="hu-HU" b="1">
                <a:cs typeface="Times New Roman" panose="02020603050405020304" pitchFamily="18" charset="0"/>
              </a:rPr>
              <a:t>65 534</a:t>
            </a:r>
            <a:r>
              <a:rPr lang="hu-HU" altLang="hu-HU">
                <a:cs typeface="Times New Roman" panose="02020603050405020304" pitchFamily="18" charset="0"/>
              </a:rPr>
              <a:t> hoszt hálózatonként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>
                <a:cs typeface="Times New Roman" panose="02020603050405020304" pitchFamily="18" charset="0"/>
              </a:rPr>
              <a:t>Szórási cím: </a:t>
            </a:r>
            <a:r>
              <a:rPr lang="hu-HU" altLang="hu-HU" b="1">
                <a:cs typeface="Times New Roman" panose="02020603050405020304" pitchFamily="18" charset="0"/>
              </a:rPr>
              <a:t>x.x.255.255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>
                <a:cs typeface="Times New Roman" panose="02020603050405020304" pitchFamily="18" charset="0"/>
              </a:rPr>
              <a:t>Privát címek:</a:t>
            </a:r>
            <a:r>
              <a:rPr lang="hu-HU" altLang="hu-HU"/>
              <a:t/>
            </a:r>
            <a:br>
              <a:rPr lang="hu-HU" altLang="hu-HU"/>
            </a:br>
            <a:r>
              <a:rPr lang="hu-HU" altLang="hu-HU"/>
              <a:t>"B" osztályú hálózathoz: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b="1"/>
              <a:t>172.16.0.0 - 172.31.0.0</a:t>
            </a:r>
            <a:r>
              <a:rPr lang="hu-HU" altLang="hu-HU"/>
              <a:t/>
            </a:r>
            <a:br>
              <a:rPr lang="hu-HU" altLang="hu-HU"/>
            </a:br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D82A-BEBB-4347-8FDE-86AD14D5CB4E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B380B-159F-4C93-8A5A-148CC8594C1D}" type="slidenum">
              <a:rPr lang="hu-HU" altLang="hu-HU"/>
              <a:pPr/>
              <a:t>19</a:t>
            </a:fld>
            <a:endParaRPr lang="hu-HU" altLang="hu-HU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C osztály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80400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Hálózati rész 24 bites (HM: 255.255.255.0)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 b="1"/>
              <a:t>2</a:t>
            </a:r>
            <a:r>
              <a:rPr lang="hu-HU" altLang="hu-HU" b="1" baseline="30000"/>
              <a:t>24</a:t>
            </a:r>
            <a:r>
              <a:rPr lang="hu-HU" altLang="hu-HU" baseline="30000"/>
              <a:t> </a:t>
            </a:r>
            <a:r>
              <a:rPr lang="hu-HU" altLang="hu-HU"/>
              <a:t>= </a:t>
            </a:r>
            <a:r>
              <a:rPr lang="hu-HU" altLang="hu-HU" b="1"/>
              <a:t>16 777 216</a:t>
            </a:r>
            <a:r>
              <a:rPr lang="hu-HU" altLang="hu-HU"/>
              <a:t> db hálózat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 b="1"/>
              <a:t>2</a:t>
            </a:r>
            <a:r>
              <a:rPr lang="hu-HU" altLang="hu-HU" b="1" baseline="30000"/>
              <a:t>8</a:t>
            </a:r>
            <a:r>
              <a:rPr lang="hu-HU" altLang="hu-HU" b="1"/>
              <a:t>-2</a:t>
            </a:r>
            <a:r>
              <a:rPr lang="hu-HU" altLang="hu-HU"/>
              <a:t> </a:t>
            </a:r>
            <a:r>
              <a:rPr lang="hu-HU" altLang="hu-HU">
                <a:cs typeface="Times New Roman" panose="02020603050405020304" pitchFamily="18" charset="0"/>
              </a:rPr>
              <a:t>= </a:t>
            </a:r>
            <a:r>
              <a:rPr lang="hu-HU" altLang="hu-HU" b="1">
                <a:cs typeface="Times New Roman" panose="02020603050405020304" pitchFamily="18" charset="0"/>
              </a:rPr>
              <a:t>254</a:t>
            </a:r>
            <a:r>
              <a:rPr lang="hu-HU" altLang="hu-HU">
                <a:cs typeface="Times New Roman" panose="02020603050405020304" pitchFamily="18" charset="0"/>
              </a:rPr>
              <a:t> hoszt hálózatonként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>
                <a:cs typeface="Times New Roman" panose="02020603050405020304" pitchFamily="18" charset="0"/>
              </a:rPr>
              <a:t>Szórási cím: </a:t>
            </a:r>
            <a:r>
              <a:rPr lang="hu-HU" altLang="hu-HU" b="1">
                <a:cs typeface="Times New Roman" panose="02020603050405020304" pitchFamily="18" charset="0"/>
              </a:rPr>
              <a:t>x.x.x.255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u-HU" altLang="hu-HU">
                <a:cs typeface="Times New Roman" panose="02020603050405020304" pitchFamily="18" charset="0"/>
              </a:rPr>
              <a:t>Privát címek:</a:t>
            </a:r>
            <a:r>
              <a:rPr lang="hu-HU" altLang="hu-HU"/>
              <a:t/>
            </a:r>
            <a:br>
              <a:rPr lang="hu-HU" altLang="hu-HU"/>
            </a:br>
            <a:r>
              <a:rPr lang="hu-HU" altLang="hu-HU"/>
              <a:t>"C" osztályú hálózathoz: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hu-HU" altLang="hu-HU" b="1"/>
              <a:t>192.168.0.0 - 192.168.255.0</a:t>
            </a:r>
            <a:r>
              <a:rPr lang="hu-HU" altLang="hu-HU" sz="2800"/>
              <a:t/>
            </a:r>
            <a:br>
              <a:rPr lang="hu-HU" altLang="hu-HU" sz="2800"/>
            </a:br>
            <a:endParaRPr lang="hu-HU" altLang="hu-H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F07C3-2BA6-41B1-9098-5A830AA7589E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59672-F6E0-4911-B1A9-1FA791C5F905}" type="slidenum">
              <a:rPr lang="hu-HU" altLang="hu-HU"/>
              <a:pPr/>
              <a:t>2</a:t>
            </a:fld>
            <a:endParaRPr lang="hu-HU" altLang="hu-H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IP Cím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A hálózaton a számítógép azonosítására szolgál (</a:t>
            </a:r>
            <a:r>
              <a:rPr lang="hu-HU" altLang="hu-HU" b="1"/>
              <a:t>egyedinek</a:t>
            </a:r>
            <a:r>
              <a:rPr lang="hu-HU" altLang="hu-HU"/>
              <a:t> </a:t>
            </a:r>
            <a:r>
              <a:rPr lang="hu-HU" altLang="hu-HU" b="1"/>
              <a:t>kell lennie!</a:t>
            </a:r>
            <a:r>
              <a:rPr lang="hu-HU" altLang="hu-HU"/>
              <a:t>)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hu-HU" altLang="hu-HU" b="1"/>
              <a:t>4 bájtos</a:t>
            </a:r>
            <a:r>
              <a:rPr lang="hu-HU" altLang="hu-HU"/>
              <a:t> szám (</a:t>
            </a:r>
            <a:r>
              <a:rPr lang="hu-HU" altLang="hu-HU" b="1"/>
              <a:t>4 oktett</a:t>
            </a:r>
            <a:r>
              <a:rPr lang="hu-HU" altLang="hu-HU"/>
              <a:t>)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hu-HU" altLang="hu-HU"/>
              <a:t>Megjelenítéskor a könnyebb olvashatóság, megjegyezhetőség kedvéért a négy oktettet ponttal elválasztva jelenítik meg,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hu-HU" altLang="hu-HU"/>
              <a:t>így mindegyik oktettben </a:t>
            </a:r>
            <a:r>
              <a:rPr lang="hu-HU" altLang="hu-HU" b="1"/>
              <a:t>0 </a:t>
            </a:r>
            <a:r>
              <a:rPr lang="hu-HU" altLang="hu-HU"/>
              <a:t>és </a:t>
            </a:r>
            <a:r>
              <a:rPr lang="hu-HU" altLang="hu-HU" b="1"/>
              <a:t>255</a:t>
            </a:r>
            <a:r>
              <a:rPr lang="hu-HU" altLang="hu-HU"/>
              <a:t> közötti érték szerepelhet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7B06-3526-439F-ADA9-DC4D8C3FACE0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0BF9F-0D87-4247-BBA3-A55C39AE32FB}" type="slidenum">
              <a:rPr lang="hu-HU" altLang="hu-HU"/>
              <a:pPr/>
              <a:t>20</a:t>
            </a:fld>
            <a:endParaRPr lang="hu-HU" altLang="hu-HU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Alhálózatok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11687"/>
          </a:xfrm>
        </p:spPr>
        <p:txBody>
          <a:bodyPr/>
          <a:lstStyle/>
          <a:p>
            <a:r>
              <a:rPr lang="hu-HU" altLang="hu-HU"/>
              <a:t>Természetesen az </a:t>
            </a:r>
            <a:r>
              <a:rPr lang="hu-HU" altLang="hu-HU" b="1"/>
              <a:t>A</a:t>
            </a:r>
            <a:r>
              <a:rPr lang="hu-HU" altLang="hu-HU"/>
              <a:t> és </a:t>
            </a:r>
            <a:r>
              <a:rPr lang="hu-HU" altLang="hu-HU" b="1"/>
              <a:t>B</a:t>
            </a:r>
            <a:r>
              <a:rPr lang="hu-HU" altLang="hu-HU"/>
              <a:t> osztályú címek esetén a </a:t>
            </a:r>
            <a:r>
              <a:rPr lang="hu-HU" altLang="hu-HU" b="1"/>
              <a:t>nagy számú állomás</a:t>
            </a:r>
            <a:r>
              <a:rPr lang="hu-HU" altLang="hu-HU"/>
              <a:t> használhatatlanná tenné a hálózatot.</a:t>
            </a:r>
          </a:p>
          <a:p>
            <a:pPr>
              <a:spcBef>
                <a:spcPct val="60000"/>
              </a:spcBef>
            </a:pPr>
            <a:r>
              <a:rPr lang="hu-HU" altLang="hu-HU"/>
              <a:t>Alhálózatokat alakítanak ki, oly módon hogy a hálózati maszkban további biteket állítanak 1-re.</a:t>
            </a:r>
          </a:p>
          <a:p>
            <a:pPr>
              <a:buFont typeface="Wingdings" panose="05000000000000000000" pitchFamily="2" charset="2"/>
              <a:buNone/>
            </a:pPr>
            <a:endParaRPr lang="hu-HU" altLang="hu-HU" sz="2000"/>
          </a:p>
          <a:p>
            <a:pPr algn="ctr">
              <a:buFont typeface="Wingdings" panose="05000000000000000000" pitchFamily="2" charset="2"/>
              <a:buNone/>
            </a:pPr>
            <a:r>
              <a:rPr lang="hu-HU" altLang="hu-HU"/>
              <a:t>(lásd.: Alhálózatok prezentáció)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/>
              <a:t>Vége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hu-HU" altLang="hu-HU"/>
          </a:p>
          <a:p>
            <a:r>
              <a:rPr lang="hu-HU" altLang="hu-HU"/>
              <a:t>Köszönöm a figyelmüket!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17B36-B014-4FD7-B136-BA49AE593A49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907C1-0BED-4399-B621-1DF95E49DC2A}" type="slidenum">
              <a:rPr lang="hu-HU" altLang="hu-HU"/>
              <a:pPr/>
              <a:t>3</a:t>
            </a:fld>
            <a:endParaRPr lang="hu-HU" altLang="hu-HU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IP Cím</a:t>
            </a:r>
          </a:p>
        </p:txBody>
      </p:sp>
      <p:grpSp>
        <p:nvGrpSpPr>
          <p:cNvPr id="9315" name="Group 99"/>
          <p:cNvGrpSpPr>
            <a:grpSpLocks/>
          </p:cNvGrpSpPr>
          <p:nvPr/>
        </p:nvGrpSpPr>
        <p:grpSpPr bwMode="auto">
          <a:xfrm>
            <a:off x="468313" y="1628775"/>
            <a:ext cx="8229600" cy="1004888"/>
            <a:chOff x="295" y="1026"/>
            <a:chExt cx="5184" cy="633"/>
          </a:xfrm>
        </p:grpSpPr>
        <p:grpSp>
          <p:nvGrpSpPr>
            <p:cNvPr id="9313" name="Group 97"/>
            <p:cNvGrpSpPr>
              <a:grpSpLocks/>
            </p:cNvGrpSpPr>
            <p:nvPr/>
          </p:nvGrpSpPr>
          <p:grpSpPr bwMode="auto">
            <a:xfrm>
              <a:off x="295" y="1026"/>
              <a:ext cx="5184" cy="633"/>
              <a:chOff x="295" y="1026"/>
              <a:chExt cx="5184" cy="633"/>
            </a:xfrm>
          </p:grpSpPr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4183" y="1026"/>
                <a:ext cx="1296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hu-HU" altLang="hu-HU" sz="6000"/>
                  <a:t>........</a:t>
                </a: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2887" y="1026"/>
                <a:ext cx="1296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hu-HU" altLang="hu-HU" sz="6000"/>
                  <a:t>........</a:t>
                </a: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1610" y="1026"/>
                <a:ext cx="1277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hu-HU" altLang="hu-HU" sz="6000"/>
                  <a:t>........</a:t>
                </a:r>
              </a:p>
            </p:txBody>
          </p:sp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295" y="1026"/>
                <a:ext cx="1315" cy="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8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1pPr>
                <a:lvl2pPr>
                  <a:spcBef>
                    <a:spcPct val="20000"/>
                  </a:spcBef>
                  <a:buClr>
                    <a:schemeClr val="tx1"/>
                  </a:buClr>
                  <a:buChar char="–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2pPr>
                <a:lvl3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3pPr>
                <a:lvl4pPr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4pPr>
                <a:lvl5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5pPr>
                <a:lvl6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6pPr>
                <a:lvl7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7pPr>
                <a:lvl8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8pPr>
                <a:lvl9pPr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anose="020B060403050404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hu-HU" altLang="hu-HU" sz="6000"/>
                  <a:t>........</a:t>
                </a:r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295" y="1026"/>
                <a:ext cx="518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295" y="1659"/>
                <a:ext cx="518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295" y="1026"/>
                <a:ext cx="0" cy="6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>
                <a:off x="1610" y="1026"/>
                <a:ext cx="0" cy="6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>
                <a:off x="2887" y="1026"/>
                <a:ext cx="0" cy="6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4183" y="1026"/>
                <a:ext cx="0" cy="6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9232" name="Line 16"/>
              <p:cNvSpPr>
                <a:spLocks noChangeShapeType="1"/>
              </p:cNvSpPr>
              <p:nvPr/>
            </p:nvSpPr>
            <p:spPr bwMode="auto">
              <a:xfrm>
                <a:off x="5479" y="1026"/>
                <a:ext cx="0" cy="63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9272" name="Oval 56"/>
            <p:cNvSpPr>
              <a:spLocks noChangeArrowheads="1"/>
            </p:cNvSpPr>
            <p:nvPr/>
          </p:nvSpPr>
          <p:spPr bwMode="auto">
            <a:xfrm>
              <a:off x="1565" y="1525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73" name="Oval 57"/>
            <p:cNvSpPr>
              <a:spLocks noChangeArrowheads="1"/>
            </p:cNvSpPr>
            <p:nvPr/>
          </p:nvSpPr>
          <p:spPr bwMode="auto">
            <a:xfrm>
              <a:off x="2835" y="1525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74" name="Oval 58"/>
            <p:cNvSpPr>
              <a:spLocks noChangeArrowheads="1"/>
            </p:cNvSpPr>
            <p:nvPr/>
          </p:nvSpPr>
          <p:spPr bwMode="auto">
            <a:xfrm>
              <a:off x="4150" y="1525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9314" name="Group 98"/>
          <p:cNvGrpSpPr>
            <a:grpSpLocks/>
          </p:cNvGrpSpPr>
          <p:nvPr/>
        </p:nvGrpSpPr>
        <p:grpSpPr bwMode="auto">
          <a:xfrm>
            <a:off x="468313" y="2636838"/>
            <a:ext cx="8229600" cy="749300"/>
            <a:chOff x="295" y="1661"/>
            <a:chExt cx="5184" cy="472"/>
          </a:xfrm>
        </p:grpSpPr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4183" y="1661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  <a:endParaRPr lang="hu-HU" altLang="hu-HU" sz="6000"/>
            </a:p>
          </p:txBody>
        </p:sp>
        <p:sp>
          <p:nvSpPr>
            <p:cNvPr id="9259" name="Rectangle 43"/>
            <p:cNvSpPr>
              <a:spLocks noChangeArrowheads="1"/>
            </p:cNvSpPr>
            <p:nvPr/>
          </p:nvSpPr>
          <p:spPr bwMode="auto">
            <a:xfrm>
              <a:off x="2887" y="1661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  <a:endParaRPr lang="hu-HU" altLang="hu-HU" sz="6000"/>
            </a:p>
          </p:txBody>
        </p:sp>
        <p:sp>
          <p:nvSpPr>
            <p:cNvPr id="9260" name="Rectangle 44"/>
            <p:cNvSpPr>
              <a:spLocks noChangeArrowheads="1"/>
            </p:cNvSpPr>
            <p:nvPr/>
          </p:nvSpPr>
          <p:spPr bwMode="auto">
            <a:xfrm>
              <a:off x="1610" y="1661"/>
              <a:ext cx="1277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  <a:endParaRPr lang="hu-HU" altLang="hu-HU" sz="6000"/>
            </a:p>
          </p:txBody>
        </p:sp>
        <p:sp>
          <p:nvSpPr>
            <p:cNvPr id="9261" name="Rectangle 45"/>
            <p:cNvSpPr>
              <a:spLocks noChangeArrowheads="1"/>
            </p:cNvSpPr>
            <p:nvPr/>
          </p:nvSpPr>
          <p:spPr bwMode="auto">
            <a:xfrm>
              <a:off x="295" y="1661"/>
              <a:ext cx="1315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</a:p>
          </p:txBody>
        </p:sp>
        <p:sp>
          <p:nvSpPr>
            <p:cNvPr id="9262" name="Line 46"/>
            <p:cNvSpPr>
              <a:spLocks noChangeShapeType="1"/>
            </p:cNvSpPr>
            <p:nvPr/>
          </p:nvSpPr>
          <p:spPr bwMode="auto">
            <a:xfrm>
              <a:off x="295" y="1661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63" name="Line 47"/>
            <p:cNvSpPr>
              <a:spLocks noChangeShapeType="1"/>
            </p:cNvSpPr>
            <p:nvPr/>
          </p:nvSpPr>
          <p:spPr bwMode="auto">
            <a:xfrm>
              <a:off x="295" y="2133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64" name="Line 48"/>
            <p:cNvSpPr>
              <a:spLocks noChangeShapeType="1"/>
            </p:cNvSpPr>
            <p:nvPr/>
          </p:nvSpPr>
          <p:spPr bwMode="auto">
            <a:xfrm>
              <a:off x="295" y="1661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65" name="Line 49"/>
            <p:cNvSpPr>
              <a:spLocks noChangeShapeType="1"/>
            </p:cNvSpPr>
            <p:nvPr/>
          </p:nvSpPr>
          <p:spPr bwMode="auto">
            <a:xfrm>
              <a:off x="1610" y="1661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66" name="Line 50"/>
            <p:cNvSpPr>
              <a:spLocks noChangeShapeType="1"/>
            </p:cNvSpPr>
            <p:nvPr/>
          </p:nvSpPr>
          <p:spPr bwMode="auto">
            <a:xfrm>
              <a:off x="2887" y="1661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67" name="Line 51"/>
            <p:cNvSpPr>
              <a:spLocks noChangeShapeType="1"/>
            </p:cNvSpPr>
            <p:nvPr/>
          </p:nvSpPr>
          <p:spPr bwMode="auto">
            <a:xfrm>
              <a:off x="4183" y="1661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68" name="Line 52"/>
            <p:cNvSpPr>
              <a:spLocks noChangeShapeType="1"/>
            </p:cNvSpPr>
            <p:nvPr/>
          </p:nvSpPr>
          <p:spPr bwMode="auto">
            <a:xfrm>
              <a:off x="5479" y="1661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75" name="Oval 59"/>
            <p:cNvSpPr>
              <a:spLocks noChangeArrowheads="1"/>
            </p:cNvSpPr>
            <p:nvPr/>
          </p:nvSpPr>
          <p:spPr bwMode="auto">
            <a:xfrm>
              <a:off x="1565" y="197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76" name="Oval 60"/>
            <p:cNvSpPr>
              <a:spLocks noChangeArrowheads="1"/>
            </p:cNvSpPr>
            <p:nvPr/>
          </p:nvSpPr>
          <p:spPr bwMode="auto">
            <a:xfrm>
              <a:off x="2835" y="197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77" name="Oval 61"/>
            <p:cNvSpPr>
              <a:spLocks noChangeArrowheads="1"/>
            </p:cNvSpPr>
            <p:nvPr/>
          </p:nvSpPr>
          <p:spPr bwMode="auto">
            <a:xfrm>
              <a:off x="4150" y="197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468313" y="3716338"/>
            <a:ext cx="828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2400"/>
              <a:t>Pl.:</a:t>
            </a:r>
          </a:p>
        </p:txBody>
      </p:sp>
      <p:grpSp>
        <p:nvGrpSpPr>
          <p:cNvPr id="9316" name="Group 100"/>
          <p:cNvGrpSpPr>
            <a:grpSpLocks/>
          </p:cNvGrpSpPr>
          <p:nvPr/>
        </p:nvGrpSpPr>
        <p:grpSpPr bwMode="auto">
          <a:xfrm>
            <a:off x="468313" y="4797425"/>
            <a:ext cx="8229600" cy="749300"/>
            <a:chOff x="295" y="3022"/>
            <a:chExt cx="5184" cy="472"/>
          </a:xfrm>
        </p:grpSpPr>
        <p:sp>
          <p:nvSpPr>
            <p:cNvPr id="9280" name="Rectangle 64"/>
            <p:cNvSpPr>
              <a:spLocks noChangeArrowheads="1"/>
            </p:cNvSpPr>
            <p:nvPr/>
          </p:nvSpPr>
          <p:spPr bwMode="auto">
            <a:xfrm>
              <a:off x="4183" y="3022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152</a:t>
              </a:r>
              <a:endParaRPr lang="hu-HU" altLang="hu-HU" sz="6000"/>
            </a:p>
          </p:txBody>
        </p:sp>
        <p:sp>
          <p:nvSpPr>
            <p:cNvPr id="9281" name="Rectangle 65"/>
            <p:cNvSpPr>
              <a:spLocks noChangeArrowheads="1"/>
            </p:cNvSpPr>
            <p:nvPr/>
          </p:nvSpPr>
          <p:spPr bwMode="auto">
            <a:xfrm>
              <a:off x="2887" y="3022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</a:t>
              </a:r>
              <a:endParaRPr lang="hu-HU" altLang="hu-HU" sz="6000"/>
            </a:p>
          </p:txBody>
        </p:sp>
        <p:sp>
          <p:nvSpPr>
            <p:cNvPr id="9282" name="Rectangle 66"/>
            <p:cNvSpPr>
              <a:spLocks noChangeArrowheads="1"/>
            </p:cNvSpPr>
            <p:nvPr/>
          </p:nvSpPr>
          <p:spPr bwMode="auto">
            <a:xfrm>
              <a:off x="1610" y="3022"/>
              <a:ext cx="1277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168</a:t>
              </a:r>
            </a:p>
          </p:txBody>
        </p:sp>
        <p:sp>
          <p:nvSpPr>
            <p:cNvPr id="9283" name="Rectangle 67"/>
            <p:cNvSpPr>
              <a:spLocks noChangeArrowheads="1"/>
            </p:cNvSpPr>
            <p:nvPr/>
          </p:nvSpPr>
          <p:spPr bwMode="auto">
            <a:xfrm>
              <a:off x="295" y="3022"/>
              <a:ext cx="1315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192</a:t>
              </a:r>
            </a:p>
          </p:txBody>
        </p:sp>
        <p:sp>
          <p:nvSpPr>
            <p:cNvPr id="9284" name="Line 68"/>
            <p:cNvSpPr>
              <a:spLocks noChangeShapeType="1"/>
            </p:cNvSpPr>
            <p:nvPr/>
          </p:nvSpPr>
          <p:spPr bwMode="auto">
            <a:xfrm>
              <a:off x="295" y="3022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85" name="Line 69"/>
            <p:cNvSpPr>
              <a:spLocks noChangeShapeType="1"/>
            </p:cNvSpPr>
            <p:nvPr/>
          </p:nvSpPr>
          <p:spPr bwMode="auto">
            <a:xfrm>
              <a:off x="295" y="3494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86" name="Line 70"/>
            <p:cNvSpPr>
              <a:spLocks noChangeShapeType="1"/>
            </p:cNvSpPr>
            <p:nvPr/>
          </p:nvSpPr>
          <p:spPr bwMode="auto">
            <a:xfrm>
              <a:off x="295" y="3022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87" name="Line 71"/>
            <p:cNvSpPr>
              <a:spLocks noChangeShapeType="1"/>
            </p:cNvSpPr>
            <p:nvPr/>
          </p:nvSpPr>
          <p:spPr bwMode="auto">
            <a:xfrm>
              <a:off x="1610" y="3022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88" name="Line 72"/>
            <p:cNvSpPr>
              <a:spLocks noChangeShapeType="1"/>
            </p:cNvSpPr>
            <p:nvPr/>
          </p:nvSpPr>
          <p:spPr bwMode="auto">
            <a:xfrm>
              <a:off x="2887" y="3022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89" name="Line 73"/>
            <p:cNvSpPr>
              <a:spLocks noChangeShapeType="1"/>
            </p:cNvSpPr>
            <p:nvPr/>
          </p:nvSpPr>
          <p:spPr bwMode="auto">
            <a:xfrm>
              <a:off x="4183" y="3022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90" name="Line 74"/>
            <p:cNvSpPr>
              <a:spLocks noChangeShapeType="1"/>
            </p:cNvSpPr>
            <p:nvPr/>
          </p:nvSpPr>
          <p:spPr bwMode="auto">
            <a:xfrm>
              <a:off x="5479" y="3022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9291" name="Oval 75"/>
            <p:cNvSpPr>
              <a:spLocks noChangeArrowheads="1"/>
            </p:cNvSpPr>
            <p:nvPr/>
          </p:nvSpPr>
          <p:spPr bwMode="auto">
            <a:xfrm>
              <a:off x="1565" y="333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92" name="Oval 76"/>
            <p:cNvSpPr>
              <a:spLocks noChangeArrowheads="1"/>
            </p:cNvSpPr>
            <p:nvPr/>
          </p:nvSpPr>
          <p:spPr bwMode="auto">
            <a:xfrm>
              <a:off x="2835" y="333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9293" name="Oval 77"/>
            <p:cNvSpPr>
              <a:spLocks noChangeArrowheads="1"/>
            </p:cNvSpPr>
            <p:nvPr/>
          </p:nvSpPr>
          <p:spPr bwMode="auto">
            <a:xfrm>
              <a:off x="4150" y="333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6F61B-9B15-4A62-B89D-EFDB2E45753B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7271-C57D-4D5A-840E-92599C0E4703}" type="slidenum">
              <a:rPr lang="hu-HU" altLang="hu-HU"/>
              <a:pPr/>
              <a:t>4</a:t>
            </a:fld>
            <a:endParaRPr lang="hu-HU" altLang="hu-HU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IP címek kiosztása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557338"/>
            <a:ext cx="8280400" cy="4824412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hu-HU" altLang="hu-HU"/>
              <a:t>Internetes kommunikációhoz az internetcímek kiosztását felügyelő szervezet:</a:t>
            </a:r>
          </a:p>
          <a:p>
            <a:pPr algn="ctr"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hu-HU" altLang="hu-HU" sz="2800"/>
              <a:t>(Internet Assigned Numbers Authority – </a:t>
            </a:r>
            <a:r>
              <a:rPr lang="hu-HU" altLang="hu-HU" sz="2800" b="1"/>
              <a:t>IANA</a:t>
            </a:r>
            <a:r>
              <a:rPr lang="hu-HU" altLang="hu-HU" sz="2800"/>
              <a:t>)</a:t>
            </a:r>
          </a:p>
          <a:p>
            <a:pPr>
              <a:spcBef>
                <a:spcPct val="35000"/>
              </a:spcBef>
            </a:pPr>
            <a:r>
              <a:rPr lang="hu-HU" altLang="hu-HU"/>
              <a:t>Egy tipikus kisvállalkozás vagy otthoni iroda nyilvános címet (vagy címeket) saját, nagyszámú nyilvános címmel rendelkező internetszolgáltatójától</a:t>
            </a:r>
          </a:p>
          <a:p>
            <a:pPr algn="ctr"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hu-HU" altLang="hu-HU" sz="2800"/>
              <a:t>Internet Service Provider (</a:t>
            </a:r>
            <a:r>
              <a:rPr lang="hu-HU" altLang="hu-HU" sz="2800" b="1"/>
              <a:t>ISP</a:t>
            </a:r>
            <a:r>
              <a:rPr lang="hu-HU" altLang="hu-HU" sz="2800"/>
              <a:t>) kap.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16B7-EEE4-426F-A9A8-317ECC72DD3E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2E188-985F-440B-847A-34466B71A7A2}" type="slidenum">
              <a:rPr lang="hu-HU" altLang="hu-HU"/>
              <a:pPr/>
              <a:t>5</a:t>
            </a:fld>
            <a:endParaRPr lang="hu-HU" altLang="hu-H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Hálózati és állomás rész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5538"/>
            <a:ext cx="8229600" cy="25193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/>
              <a:t>Az IP cím </a:t>
            </a:r>
            <a:r>
              <a:rPr lang="hu-HU" altLang="hu-HU" b="1"/>
              <a:t>két részre</a:t>
            </a:r>
            <a:r>
              <a:rPr lang="hu-HU" altLang="hu-HU"/>
              <a:t> osztható</a:t>
            </a:r>
          </a:p>
          <a:p>
            <a:pPr>
              <a:lnSpc>
                <a:spcPct val="90000"/>
              </a:lnSpc>
            </a:pPr>
            <a:r>
              <a:rPr lang="hu-HU" altLang="hu-HU"/>
              <a:t>A 32 bit </a:t>
            </a:r>
            <a:r>
              <a:rPr lang="hu-HU" altLang="hu-HU" b="1"/>
              <a:t>bal oldali</a:t>
            </a:r>
            <a:r>
              <a:rPr lang="hu-HU" altLang="hu-HU"/>
              <a:t> része a </a:t>
            </a:r>
            <a:r>
              <a:rPr lang="hu-HU" altLang="hu-HU" b="1"/>
              <a:t>hálózatot</a:t>
            </a:r>
            <a:r>
              <a:rPr lang="hu-HU" altLang="hu-HU"/>
              <a:t> azonosítja</a:t>
            </a:r>
          </a:p>
          <a:p>
            <a:pPr>
              <a:lnSpc>
                <a:spcPct val="90000"/>
              </a:lnSpc>
            </a:pPr>
            <a:r>
              <a:rPr lang="hu-HU" altLang="hu-HU" b="1"/>
              <a:t>Jobb oldali</a:t>
            </a:r>
            <a:r>
              <a:rPr lang="hu-HU" altLang="hu-HU"/>
              <a:t> része ezen hálózaton belül a </a:t>
            </a:r>
            <a:r>
              <a:rPr lang="hu-HU" altLang="hu-HU" b="1"/>
              <a:t>számítógépet</a:t>
            </a:r>
          </a:p>
        </p:txBody>
      </p:sp>
      <p:grpSp>
        <p:nvGrpSpPr>
          <p:cNvPr id="13339" name="Group 27"/>
          <p:cNvGrpSpPr>
            <a:grpSpLocks/>
          </p:cNvGrpSpPr>
          <p:nvPr/>
        </p:nvGrpSpPr>
        <p:grpSpPr bwMode="auto">
          <a:xfrm>
            <a:off x="611188" y="3860800"/>
            <a:ext cx="8229600" cy="749300"/>
            <a:chOff x="385" y="2432"/>
            <a:chExt cx="5184" cy="472"/>
          </a:xfrm>
        </p:grpSpPr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4273" y="2432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  <a:endParaRPr lang="hu-HU" altLang="hu-HU" sz="6000"/>
            </a:p>
          </p:txBody>
        </p:sp>
        <p:sp>
          <p:nvSpPr>
            <p:cNvPr id="13318" name="Rectangle 6"/>
            <p:cNvSpPr>
              <a:spLocks noChangeArrowheads="1"/>
            </p:cNvSpPr>
            <p:nvPr/>
          </p:nvSpPr>
          <p:spPr bwMode="auto">
            <a:xfrm>
              <a:off x="2977" y="2432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  <a:endParaRPr lang="hu-HU" altLang="hu-HU" sz="6000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auto">
            <a:xfrm>
              <a:off x="1700" y="2432"/>
              <a:ext cx="1277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  <a:endParaRPr lang="hu-HU" altLang="hu-HU" sz="6000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385" y="2432"/>
              <a:ext cx="1315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10101010</a:t>
              </a: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385" y="2432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385" y="2904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385" y="2432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1700" y="2432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>
              <a:off x="2977" y="2432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>
              <a:off x="4273" y="2432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5569" y="2432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1655" y="2750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2925" y="2750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3330" name="Oval 18"/>
            <p:cNvSpPr>
              <a:spLocks noChangeArrowheads="1"/>
            </p:cNvSpPr>
            <p:nvPr/>
          </p:nvSpPr>
          <p:spPr bwMode="auto">
            <a:xfrm>
              <a:off x="4240" y="2750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140200" y="3630613"/>
            <a:ext cx="0" cy="122396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611188" y="4941888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4284663" y="4941888"/>
            <a:ext cx="4535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684213" y="5157788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/>
              <a:t>Hálózati rész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4859338" y="5157788"/>
            <a:ext cx="3311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altLang="hu-HU" sz="2400"/>
              <a:t>Állomás (host) rész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539750" y="5734050"/>
            <a:ext cx="8280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3000"/>
              <a:t>Az arányokat a hálózati maszk határozza meg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uiExpand="1" build="p"/>
      <p:bldP spid="13336" grpId="0"/>
      <p:bldP spid="13337" grpId="0"/>
      <p:bldP spid="13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11B4-79E2-4716-90A8-5FE4D3E1AC50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FCD-4DDB-4ACE-B37A-50400A9C2CF8}" type="slidenum">
              <a:rPr lang="hu-HU" altLang="hu-HU"/>
              <a:pPr/>
              <a:t>6</a:t>
            </a:fld>
            <a:endParaRPr lang="hu-HU" altLang="hu-H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Hálózati maszk (NetMask)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r>
              <a:rPr lang="hu-HU" altLang="hu-HU"/>
              <a:t>Ahhoz hogy egy állomás el tudja dönteni, hogy egy </a:t>
            </a:r>
            <a:r>
              <a:rPr lang="hu-HU" altLang="hu-HU" b="1"/>
              <a:t>IP cím</a:t>
            </a:r>
            <a:r>
              <a:rPr lang="hu-HU" altLang="hu-HU"/>
              <a:t> a saját hálózatába tartozik vagy sem, szükség van a </a:t>
            </a:r>
            <a:r>
              <a:rPr lang="hu-HU" altLang="hu-HU" b="1"/>
              <a:t>hálózati maszkra</a:t>
            </a:r>
            <a:r>
              <a:rPr lang="hu-HU" altLang="hu-HU"/>
              <a:t>.</a:t>
            </a:r>
          </a:p>
          <a:p>
            <a:pPr>
              <a:spcBef>
                <a:spcPct val="40000"/>
              </a:spcBef>
            </a:pPr>
            <a:r>
              <a:rPr lang="hu-HU" altLang="hu-HU"/>
              <a:t>A </a:t>
            </a:r>
            <a:r>
              <a:rPr lang="hu-HU" altLang="hu-HU" b="1"/>
              <a:t>maszk</a:t>
            </a:r>
            <a:r>
              <a:rPr lang="hu-HU" altLang="hu-HU"/>
              <a:t> szintén négy oktettes felépítésű</a:t>
            </a:r>
          </a:p>
          <a:p>
            <a:pPr>
              <a:spcBef>
                <a:spcPct val="40000"/>
              </a:spcBef>
            </a:pPr>
            <a:r>
              <a:rPr lang="hu-HU" altLang="hu-HU"/>
              <a:t>Binárisan </a:t>
            </a:r>
            <a:r>
              <a:rPr lang="hu-HU" altLang="hu-HU" b="1"/>
              <a:t>balról</a:t>
            </a:r>
            <a:r>
              <a:rPr lang="hu-HU" altLang="hu-HU"/>
              <a:t> annyi egyest tartalmaz ahány bites az IP hálózati része, a többi bit nulla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0245-897F-41CD-9BB3-A5FF268BFF63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3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9012-5B44-4A9C-8FFC-C94C0F0494EF}" type="slidenum">
              <a:rPr lang="hu-HU" altLang="hu-HU"/>
              <a:pPr/>
              <a:t>7</a:t>
            </a:fld>
            <a:endParaRPr lang="hu-HU" altLang="hu-H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Hálózati maszk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84313"/>
            <a:ext cx="8147050" cy="676275"/>
          </a:xfrm>
        </p:spPr>
        <p:txBody>
          <a:bodyPr/>
          <a:lstStyle/>
          <a:p>
            <a:r>
              <a:rPr lang="hu-HU" altLang="hu-HU" sz="2800"/>
              <a:t>PL. legyen a hálózati maszk (NetMask):</a:t>
            </a:r>
          </a:p>
        </p:txBody>
      </p: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468313" y="2492375"/>
            <a:ext cx="8229600" cy="749300"/>
            <a:chOff x="295" y="1570"/>
            <a:chExt cx="5184" cy="472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4183" y="1570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00000000</a:t>
              </a:r>
              <a:endParaRPr lang="hu-HU" altLang="hu-HU" sz="6000"/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887" y="1570"/>
              <a:ext cx="1296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00000000</a:t>
              </a:r>
              <a:endParaRPr lang="hu-HU" altLang="hu-HU" sz="6000"/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10" y="1570"/>
              <a:ext cx="1277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11111111</a:t>
              </a:r>
              <a:endParaRPr lang="hu-HU" altLang="hu-HU" sz="6000"/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95" y="1570"/>
              <a:ext cx="1315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11111111</a:t>
              </a:r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295" y="1570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295" y="2042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47" name="Line 11"/>
            <p:cNvSpPr>
              <a:spLocks noChangeShapeType="1"/>
            </p:cNvSpPr>
            <p:nvPr/>
          </p:nvSpPr>
          <p:spPr bwMode="auto">
            <a:xfrm>
              <a:off x="295" y="1570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48" name="Line 12"/>
            <p:cNvSpPr>
              <a:spLocks noChangeShapeType="1"/>
            </p:cNvSpPr>
            <p:nvPr/>
          </p:nvSpPr>
          <p:spPr bwMode="auto">
            <a:xfrm>
              <a:off x="1610" y="1570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49" name="Line 13"/>
            <p:cNvSpPr>
              <a:spLocks noChangeShapeType="1"/>
            </p:cNvSpPr>
            <p:nvPr/>
          </p:nvSpPr>
          <p:spPr bwMode="auto">
            <a:xfrm>
              <a:off x="2887" y="1570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50" name="Line 14"/>
            <p:cNvSpPr>
              <a:spLocks noChangeShapeType="1"/>
            </p:cNvSpPr>
            <p:nvPr/>
          </p:nvSpPr>
          <p:spPr bwMode="auto">
            <a:xfrm>
              <a:off x="4183" y="1570"/>
              <a:ext cx="0" cy="4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>
              <a:off x="5479" y="1570"/>
              <a:ext cx="0" cy="4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1565" y="1888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2835" y="1888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4150" y="1888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468313" y="3789363"/>
            <a:ext cx="8229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2800"/>
              <a:t>Azaz (tízesben):</a:t>
            </a:r>
          </a:p>
        </p:txBody>
      </p:sp>
      <p:grpSp>
        <p:nvGrpSpPr>
          <p:cNvPr id="14382" name="Group 46"/>
          <p:cNvGrpSpPr>
            <a:grpSpLocks/>
          </p:cNvGrpSpPr>
          <p:nvPr/>
        </p:nvGrpSpPr>
        <p:grpSpPr bwMode="auto">
          <a:xfrm>
            <a:off x="539750" y="4868863"/>
            <a:ext cx="8280400" cy="720725"/>
            <a:chOff x="340" y="3067"/>
            <a:chExt cx="5216" cy="454"/>
          </a:xfrm>
        </p:grpSpPr>
        <p:sp>
          <p:nvSpPr>
            <p:cNvPr id="14362" name="Rectangle 26"/>
            <p:cNvSpPr>
              <a:spLocks noChangeArrowheads="1"/>
            </p:cNvSpPr>
            <p:nvPr/>
          </p:nvSpPr>
          <p:spPr bwMode="auto">
            <a:xfrm>
              <a:off x="4252" y="3067"/>
              <a:ext cx="130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0</a:t>
              </a:r>
              <a:endParaRPr lang="hu-HU" altLang="hu-HU" sz="6000"/>
            </a:p>
          </p:txBody>
        </p:sp>
        <p:sp>
          <p:nvSpPr>
            <p:cNvPr id="14363" name="Rectangle 27"/>
            <p:cNvSpPr>
              <a:spLocks noChangeArrowheads="1"/>
            </p:cNvSpPr>
            <p:nvPr/>
          </p:nvSpPr>
          <p:spPr bwMode="auto">
            <a:xfrm>
              <a:off x="2949" y="3067"/>
              <a:ext cx="1303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0</a:t>
              </a:r>
              <a:endParaRPr lang="hu-HU" altLang="hu-HU" sz="6000"/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1664" y="3067"/>
              <a:ext cx="1285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255</a:t>
              </a:r>
              <a:endParaRPr lang="hu-HU" altLang="hu-HU" sz="6000"/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340" y="3067"/>
              <a:ext cx="1324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3200"/>
                <a:t>255</a:t>
              </a:r>
            </a:p>
          </p:txBody>
        </p:sp>
        <p:sp>
          <p:nvSpPr>
            <p:cNvPr id="14366" name="Line 30"/>
            <p:cNvSpPr>
              <a:spLocks noChangeShapeType="1"/>
            </p:cNvSpPr>
            <p:nvPr/>
          </p:nvSpPr>
          <p:spPr bwMode="auto">
            <a:xfrm>
              <a:off x="340" y="3067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67" name="Line 31"/>
            <p:cNvSpPr>
              <a:spLocks noChangeShapeType="1"/>
            </p:cNvSpPr>
            <p:nvPr/>
          </p:nvSpPr>
          <p:spPr bwMode="auto">
            <a:xfrm>
              <a:off x="340" y="3521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68" name="Line 32"/>
            <p:cNvSpPr>
              <a:spLocks noChangeShapeType="1"/>
            </p:cNvSpPr>
            <p:nvPr/>
          </p:nvSpPr>
          <p:spPr bwMode="auto">
            <a:xfrm>
              <a:off x="340" y="3067"/>
              <a:ext cx="0" cy="4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69" name="Line 33"/>
            <p:cNvSpPr>
              <a:spLocks noChangeShapeType="1"/>
            </p:cNvSpPr>
            <p:nvPr/>
          </p:nvSpPr>
          <p:spPr bwMode="auto">
            <a:xfrm>
              <a:off x="1664" y="3067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70" name="Line 34"/>
            <p:cNvSpPr>
              <a:spLocks noChangeShapeType="1"/>
            </p:cNvSpPr>
            <p:nvPr/>
          </p:nvSpPr>
          <p:spPr bwMode="auto">
            <a:xfrm>
              <a:off x="2949" y="3067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71" name="Line 35"/>
            <p:cNvSpPr>
              <a:spLocks noChangeShapeType="1"/>
            </p:cNvSpPr>
            <p:nvPr/>
          </p:nvSpPr>
          <p:spPr bwMode="auto">
            <a:xfrm>
              <a:off x="4252" y="3067"/>
              <a:ext cx="0" cy="4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72" name="Line 36"/>
            <p:cNvSpPr>
              <a:spLocks noChangeShapeType="1"/>
            </p:cNvSpPr>
            <p:nvPr/>
          </p:nvSpPr>
          <p:spPr bwMode="auto">
            <a:xfrm>
              <a:off x="5556" y="3067"/>
              <a:ext cx="0" cy="45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4376" name="Oval 40"/>
            <p:cNvSpPr>
              <a:spLocks noChangeArrowheads="1"/>
            </p:cNvSpPr>
            <p:nvPr/>
          </p:nvSpPr>
          <p:spPr bwMode="auto">
            <a:xfrm>
              <a:off x="1610" y="338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77" name="Oval 41"/>
            <p:cNvSpPr>
              <a:spLocks noChangeArrowheads="1"/>
            </p:cNvSpPr>
            <p:nvPr/>
          </p:nvSpPr>
          <p:spPr bwMode="auto">
            <a:xfrm>
              <a:off x="2880" y="338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4378" name="Oval 42"/>
            <p:cNvSpPr>
              <a:spLocks noChangeArrowheads="1"/>
            </p:cNvSpPr>
            <p:nvPr/>
          </p:nvSpPr>
          <p:spPr bwMode="auto">
            <a:xfrm>
              <a:off x="4195" y="338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6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D8BF-058C-4094-99B5-64FBF0A53332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84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71049-B01D-47C6-BB17-734EC20B7934}" type="slidenum">
              <a:rPr lang="hu-HU" altLang="hu-HU"/>
              <a:pPr/>
              <a:t>8</a:t>
            </a:fld>
            <a:endParaRPr lang="hu-HU" altLang="hu-HU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Hálózati cím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5388"/>
            <a:ext cx="8147050" cy="676275"/>
          </a:xfrm>
        </p:spPr>
        <p:txBody>
          <a:bodyPr/>
          <a:lstStyle/>
          <a:p>
            <a:r>
              <a:rPr lang="hu-HU" altLang="hu-HU" sz="2400"/>
              <a:t>Legyen egy állomás IP címe:</a:t>
            </a:r>
          </a:p>
        </p:txBody>
      </p:sp>
      <p:grpSp>
        <p:nvGrpSpPr>
          <p:cNvPr id="16474" name="Group 90"/>
          <p:cNvGrpSpPr>
            <a:grpSpLocks/>
          </p:cNvGrpSpPr>
          <p:nvPr/>
        </p:nvGrpSpPr>
        <p:grpSpPr bwMode="auto">
          <a:xfrm>
            <a:off x="468313" y="2781300"/>
            <a:ext cx="8229600" cy="504825"/>
            <a:chOff x="295" y="1752"/>
            <a:chExt cx="5184" cy="318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4183" y="1752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00001010</a:t>
              </a:r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887" y="1752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00001010</a:t>
              </a:r>
            </a:p>
          </p:txBody>
        </p:sp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1610" y="1752"/>
              <a:ext cx="127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00001010</a:t>
              </a: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295" y="1752"/>
              <a:ext cx="13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10000100</a:t>
              </a: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295" y="1752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95" y="2070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295" y="1752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1610" y="175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>
              <a:off x="2887" y="175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>
              <a:off x="4183" y="175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5479" y="1752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00" name="Oval 16"/>
            <p:cNvSpPr>
              <a:spLocks noChangeArrowheads="1"/>
            </p:cNvSpPr>
            <p:nvPr/>
          </p:nvSpPr>
          <p:spPr bwMode="auto">
            <a:xfrm>
              <a:off x="1565" y="193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01" name="Oval 17"/>
            <p:cNvSpPr>
              <a:spLocks noChangeArrowheads="1"/>
            </p:cNvSpPr>
            <p:nvPr/>
          </p:nvSpPr>
          <p:spPr bwMode="auto">
            <a:xfrm>
              <a:off x="2835" y="193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02" name="Oval 18"/>
            <p:cNvSpPr>
              <a:spLocks noChangeArrowheads="1"/>
            </p:cNvSpPr>
            <p:nvPr/>
          </p:nvSpPr>
          <p:spPr bwMode="auto">
            <a:xfrm>
              <a:off x="4150" y="193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468313" y="2276475"/>
            <a:ext cx="82296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2400"/>
              <a:t>Azaz (kettesben):</a:t>
            </a:r>
          </a:p>
        </p:txBody>
      </p:sp>
      <p:grpSp>
        <p:nvGrpSpPr>
          <p:cNvPr id="16473" name="Group 89"/>
          <p:cNvGrpSpPr>
            <a:grpSpLocks/>
          </p:cNvGrpSpPr>
          <p:nvPr/>
        </p:nvGrpSpPr>
        <p:grpSpPr bwMode="auto">
          <a:xfrm>
            <a:off x="468313" y="1700213"/>
            <a:ext cx="8280400" cy="504825"/>
            <a:chOff x="295" y="1071"/>
            <a:chExt cx="5216" cy="318"/>
          </a:xfrm>
        </p:grpSpPr>
        <p:sp>
          <p:nvSpPr>
            <p:cNvPr id="16405" name="Rectangle 21"/>
            <p:cNvSpPr>
              <a:spLocks noChangeArrowheads="1"/>
            </p:cNvSpPr>
            <p:nvPr/>
          </p:nvSpPr>
          <p:spPr bwMode="auto">
            <a:xfrm>
              <a:off x="4207" y="1071"/>
              <a:ext cx="130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</a:t>
              </a:r>
            </a:p>
          </p:txBody>
        </p:sp>
        <p:sp>
          <p:nvSpPr>
            <p:cNvPr id="16406" name="Rectangle 22"/>
            <p:cNvSpPr>
              <a:spLocks noChangeArrowheads="1"/>
            </p:cNvSpPr>
            <p:nvPr/>
          </p:nvSpPr>
          <p:spPr bwMode="auto">
            <a:xfrm>
              <a:off x="2904" y="1071"/>
              <a:ext cx="130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</a:t>
              </a:r>
            </a:p>
          </p:txBody>
        </p:sp>
        <p:sp>
          <p:nvSpPr>
            <p:cNvPr id="16407" name="Rectangle 23"/>
            <p:cNvSpPr>
              <a:spLocks noChangeArrowheads="1"/>
            </p:cNvSpPr>
            <p:nvPr/>
          </p:nvSpPr>
          <p:spPr bwMode="auto">
            <a:xfrm>
              <a:off x="1619" y="1071"/>
              <a:ext cx="12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</a:t>
              </a:r>
            </a:p>
          </p:txBody>
        </p:sp>
        <p:sp>
          <p:nvSpPr>
            <p:cNvPr id="16408" name="Rectangle 24"/>
            <p:cNvSpPr>
              <a:spLocks noChangeArrowheads="1"/>
            </p:cNvSpPr>
            <p:nvPr/>
          </p:nvSpPr>
          <p:spPr bwMode="auto">
            <a:xfrm>
              <a:off x="295" y="1071"/>
              <a:ext cx="132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132</a:t>
              </a:r>
            </a:p>
          </p:txBody>
        </p:sp>
        <p:sp>
          <p:nvSpPr>
            <p:cNvPr id="16409" name="Line 25"/>
            <p:cNvSpPr>
              <a:spLocks noChangeShapeType="1"/>
            </p:cNvSpPr>
            <p:nvPr/>
          </p:nvSpPr>
          <p:spPr bwMode="auto">
            <a:xfrm>
              <a:off x="295" y="1071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0" name="Line 26"/>
            <p:cNvSpPr>
              <a:spLocks noChangeShapeType="1"/>
            </p:cNvSpPr>
            <p:nvPr/>
          </p:nvSpPr>
          <p:spPr bwMode="auto">
            <a:xfrm>
              <a:off x="295" y="1389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1" name="Line 27"/>
            <p:cNvSpPr>
              <a:spLocks noChangeShapeType="1"/>
            </p:cNvSpPr>
            <p:nvPr/>
          </p:nvSpPr>
          <p:spPr bwMode="auto">
            <a:xfrm>
              <a:off x="295" y="1071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1619" y="1071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2904" y="1071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4207" y="1071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5511" y="1071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16" name="Oval 32"/>
            <p:cNvSpPr>
              <a:spLocks noChangeArrowheads="1"/>
            </p:cNvSpPr>
            <p:nvPr/>
          </p:nvSpPr>
          <p:spPr bwMode="auto">
            <a:xfrm>
              <a:off x="1565" y="125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17" name="Oval 33"/>
            <p:cNvSpPr>
              <a:spLocks noChangeArrowheads="1"/>
            </p:cNvSpPr>
            <p:nvPr/>
          </p:nvSpPr>
          <p:spPr bwMode="auto">
            <a:xfrm>
              <a:off x="2835" y="125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18" name="Oval 34"/>
            <p:cNvSpPr>
              <a:spLocks noChangeArrowheads="1"/>
            </p:cNvSpPr>
            <p:nvPr/>
          </p:nvSpPr>
          <p:spPr bwMode="auto">
            <a:xfrm>
              <a:off x="4150" y="125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468313" y="335756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2400"/>
              <a:t>Hálózati Maszk:</a:t>
            </a:r>
          </a:p>
        </p:txBody>
      </p:sp>
      <p:grpSp>
        <p:nvGrpSpPr>
          <p:cNvPr id="16475" name="Group 91"/>
          <p:cNvGrpSpPr>
            <a:grpSpLocks/>
          </p:cNvGrpSpPr>
          <p:nvPr/>
        </p:nvGrpSpPr>
        <p:grpSpPr bwMode="auto">
          <a:xfrm>
            <a:off x="468313" y="3860800"/>
            <a:ext cx="8229600" cy="504825"/>
            <a:chOff x="295" y="2432"/>
            <a:chExt cx="5184" cy="318"/>
          </a:xfrm>
        </p:grpSpPr>
        <p:sp>
          <p:nvSpPr>
            <p:cNvPr id="16421" name="Rectangle 37"/>
            <p:cNvSpPr>
              <a:spLocks noChangeArrowheads="1"/>
            </p:cNvSpPr>
            <p:nvPr/>
          </p:nvSpPr>
          <p:spPr bwMode="auto">
            <a:xfrm>
              <a:off x="4183" y="2432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16422" name="Rectangle 38"/>
            <p:cNvSpPr>
              <a:spLocks noChangeArrowheads="1"/>
            </p:cNvSpPr>
            <p:nvPr/>
          </p:nvSpPr>
          <p:spPr bwMode="auto">
            <a:xfrm>
              <a:off x="2887" y="2432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16423" name="Rectangle 39"/>
            <p:cNvSpPr>
              <a:spLocks noChangeArrowheads="1"/>
            </p:cNvSpPr>
            <p:nvPr/>
          </p:nvSpPr>
          <p:spPr bwMode="auto">
            <a:xfrm>
              <a:off x="1610" y="2432"/>
              <a:ext cx="127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16424" name="Rectangle 40"/>
            <p:cNvSpPr>
              <a:spLocks noChangeArrowheads="1"/>
            </p:cNvSpPr>
            <p:nvPr/>
          </p:nvSpPr>
          <p:spPr bwMode="auto">
            <a:xfrm>
              <a:off x="295" y="2432"/>
              <a:ext cx="13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11111111</a:t>
              </a:r>
            </a:p>
          </p:txBody>
        </p:sp>
        <p:sp>
          <p:nvSpPr>
            <p:cNvPr id="16425" name="Line 41"/>
            <p:cNvSpPr>
              <a:spLocks noChangeShapeType="1"/>
            </p:cNvSpPr>
            <p:nvPr/>
          </p:nvSpPr>
          <p:spPr bwMode="auto">
            <a:xfrm>
              <a:off x="295" y="2432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26" name="Line 42"/>
            <p:cNvSpPr>
              <a:spLocks noChangeShapeType="1"/>
            </p:cNvSpPr>
            <p:nvPr/>
          </p:nvSpPr>
          <p:spPr bwMode="auto">
            <a:xfrm>
              <a:off x="295" y="2750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27" name="Line 43"/>
            <p:cNvSpPr>
              <a:spLocks noChangeShapeType="1"/>
            </p:cNvSpPr>
            <p:nvPr/>
          </p:nvSpPr>
          <p:spPr bwMode="auto">
            <a:xfrm>
              <a:off x="295" y="2432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28" name="Line 44"/>
            <p:cNvSpPr>
              <a:spLocks noChangeShapeType="1"/>
            </p:cNvSpPr>
            <p:nvPr/>
          </p:nvSpPr>
          <p:spPr bwMode="auto">
            <a:xfrm>
              <a:off x="1610" y="243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29" name="Line 45"/>
            <p:cNvSpPr>
              <a:spLocks noChangeShapeType="1"/>
            </p:cNvSpPr>
            <p:nvPr/>
          </p:nvSpPr>
          <p:spPr bwMode="auto">
            <a:xfrm>
              <a:off x="2887" y="243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30" name="Line 46"/>
            <p:cNvSpPr>
              <a:spLocks noChangeShapeType="1"/>
            </p:cNvSpPr>
            <p:nvPr/>
          </p:nvSpPr>
          <p:spPr bwMode="auto">
            <a:xfrm>
              <a:off x="4183" y="243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31" name="Line 47"/>
            <p:cNvSpPr>
              <a:spLocks noChangeShapeType="1"/>
            </p:cNvSpPr>
            <p:nvPr/>
          </p:nvSpPr>
          <p:spPr bwMode="auto">
            <a:xfrm>
              <a:off x="5479" y="2432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32" name="Oval 48"/>
            <p:cNvSpPr>
              <a:spLocks noChangeArrowheads="1"/>
            </p:cNvSpPr>
            <p:nvPr/>
          </p:nvSpPr>
          <p:spPr bwMode="auto">
            <a:xfrm>
              <a:off x="1565" y="261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33" name="Oval 49"/>
            <p:cNvSpPr>
              <a:spLocks noChangeArrowheads="1"/>
            </p:cNvSpPr>
            <p:nvPr/>
          </p:nvSpPr>
          <p:spPr bwMode="auto">
            <a:xfrm>
              <a:off x="2835" y="261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34" name="Oval 50"/>
            <p:cNvSpPr>
              <a:spLocks noChangeArrowheads="1"/>
            </p:cNvSpPr>
            <p:nvPr/>
          </p:nvSpPr>
          <p:spPr bwMode="auto">
            <a:xfrm>
              <a:off x="4150" y="2614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468313" y="43640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r>
              <a:rPr lang="hu-HU" altLang="hu-HU" sz="2400"/>
              <a:t>A hálózat címe (és művelet a kettő között):</a:t>
            </a:r>
          </a:p>
        </p:txBody>
      </p:sp>
      <p:grpSp>
        <p:nvGrpSpPr>
          <p:cNvPr id="16476" name="Group 92"/>
          <p:cNvGrpSpPr>
            <a:grpSpLocks/>
          </p:cNvGrpSpPr>
          <p:nvPr/>
        </p:nvGrpSpPr>
        <p:grpSpPr bwMode="auto">
          <a:xfrm>
            <a:off x="468313" y="4868863"/>
            <a:ext cx="8229600" cy="504825"/>
            <a:chOff x="295" y="3067"/>
            <a:chExt cx="5184" cy="318"/>
          </a:xfrm>
        </p:grpSpPr>
        <p:sp>
          <p:nvSpPr>
            <p:cNvPr id="16438" name="Rectangle 54"/>
            <p:cNvSpPr>
              <a:spLocks noChangeArrowheads="1"/>
            </p:cNvSpPr>
            <p:nvPr/>
          </p:nvSpPr>
          <p:spPr bwMode="auto">
            <a:xfrm>
              <a:off x="4183" y="3067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16439" name="Rectangle 55"/>
            <p:cNvSpPr>
              <a:spLocks noChangeArrowheads="1"/>
            </p:cNvSpPr>
            <p:nvPr/>
          </p:nvSpPr>
          <p:spPr bwMode="auto">
            <a:xfrm>
              <a:off x="2887" y="3067"/>
              <a:ext cx="1296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00000000</a:t>
              </a:r>
            </a:p>
          </p:txBody>
        </p:sp>
        <p:sp>
          <p:nvSpPr>
            <p:cNvPr id="16440" name="Rectangle 56"/>
            <p:cNvSpPr>
              <a:spLocks noChangeArrowheads="1"/>
            </p:cNvSpPr>
            <p:nvPr/>
          </p:nvSpPr>
          <p:spPr bwMode="auto">
            <a:xfrm>
              <a:off x="1610" y="3067"/>
              <a:ext cx="1277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00001010</a:t>
              </a:r>
            </a:p>
          </p:txBody>
        </p:sp>
        <p:sp>
          <p:nvSpPr>
            <p:cNvPr id="16441" name="Rectangle 57"/>
            <p:cNvSpPr>
              <a:spLocks noChangeArrowheads="1"/>
            </p:cNvSpPr>
            <p:nvPr/>
          </p:nvSpPr>
          <p:spPr bwMode="auto">
            <a:xfrm>
              <a:off x="295" y="3067"/>
              <a:ext cx="131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10000100</a:t>
              </a:r>
            </a:p>
          </p:txBody>
        </p:sp>
        <p:sp>
          <p:nvSpPr>
            <p:cNvPr id="16442" name="Line 58"/>
            <p:cNvSpPr>
              <a:spLocks noChangeShapeType="1"/>
            </p:cNvSpPr>
            <p:nvPr/>
          </p:nvSpPr>
          <p:spPr bwMode="auto">
            <a:xfrm>
              <a:off x="295" y="3067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3" name="Line 59"/>
            <p:cNvSpPr>
              <a:spLocks noChangeShapeType="1"/>
            </p:cNvSpPr>
            <p:nvPr/>
          </p:nvSpPr>
          <p:spPr bwMode="auto">
            <a:xfrm>
              <a:off x="295" y="3385"/>
              <a:ext cx="518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4" name="Line 60"/>
            <p:cNvSpPr>
              <a:spLocks noChangeShapeType="1"/>
            </p:cNvSpPr>
            <p:nvPr/>
          </p:nvSpPr>
          <p:spPr bwMode="auto">
            <a:xfrm>
              <a:off x="295" y="3067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5" name="Line 61"/>
            <p:cNvSpPr>
              <a:spLocks noChangeShapeType="1"/>
            </p:cNvSpPr>
            <p:nvPr/>
          </p:nvSpPr>
          <p:spPr bwMode="auto">
            <a:xfrm>
              <a:off x="1610" y="3067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6" name="Line 62"/>
            <p:cNvSpPr>
              <a:spLocks noChangeShapeType="1"/>
            </p:cNvSpPr>
            <p:nvPr/>
          </p:nvSpPr>
          <p:spPr bwMode="auto">
            <a:xfrm>
              <a:off x="2887" y="3067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7" name="Line 63"/>
            <p:cNvSpPr>
              <a:spLocks noChangeShapeType="1"/>
            </p:cNvSpPr>
            <p:nvPr/>
          </p:nvSpPr>
          <p:spPr bwMode="auto">
            <a:xfrm>
              <a:off x="4183" y="3067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8" name="Line 64"/>
            <p:cNvSpPr>
              <a:spLocks noChangeShapeType="1"/>
            </p:cNvSpPr>
            <p:nvPr/>
          </p:nvSpPr>
          <p:spPr bwMode="auto">
            <a:xfrm>
              <a:off x="5479" y="3067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49" name="Oval 65"/>
            <p:cNvSpPr>
              <a:spLocks noChangeArrowheads="1"/>
            </p:cNvSpPr>
            <p:nvPr/>
          </p:nvSpPr>
          <p:spPr bwMode="auto">
            <a:xfrm>
              <a:off x="1565" y="324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50" name="Oval 66"/>
            <p:cNvSpPr>
              <a:spLocks noChangeArrowheads="1"/>
            </p:cNvSpPr>
            <p:nvPr/>
          </p:nvSpPr>
          <p:spPr bwMode="auto">
            <a:xfrm>
              <a:off x="2835" y="324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51" name="Oval 67"/>
            <p:cNvSpPr>
              <a:spLocks noChangeArrowheads="1"/>
            </p:cNvSpPr>
            <p:nvPr/>
          </p:nvSpPr>
          <p:spPr bwMode="auto">
            <a:xfrm>
              <a:off x="4150" y="3249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4572000" y="2636838"/>
            <a:ext cx="0" cy="367188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pSp>
        <p:nvGrpSpPr>
          <p:cNvPr id="16477" name="Group 93"/>
          <p:cNvGrpSpPr>
            <a:grpSpLocks/>
          </p:cNvGrpSpPr>
          <p:nvPr/>
        </p:nvGrpSpPr>
        <p:grpSpPr bwMode="auto">
          <a:xfrm>
            <a:off x="468313" y="5734050"/>
            <a:ext cx="8280400" cy="504825"/>
            <a:chOff x="295" y="3612"/>
            <a:chExt cx="5216" cy="318"/>
          </a:xfrm>
        </p:grpSpPr>
        <p:sp>
          <p:nvSpPr>
            <p:cNvPr id="16459" name="Rectangle 75"/>
            <p:cNvSpPr>
              <a:spLocks noChangeArrowheads="1"/>
            </p:cNvSpPr>
            <p:nvPr/>
          </p:nvSpPr>
          <p:spPr bwMode="auto">
            <a:xfrm>
              <a:off x="4207" y="3612"/>
              <a:ext cx="130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</a:t>
              </a:r>
            </a:p>
          </p:txBody>
        </p:sp>
        <p:sp>
          <p:nvSpPr>
            <p:cNvPr id="16460" name="Rectangle 76"/>
            <p:cNvSpPr>
              <a:spLocks noChangeArrowheads="1"/>
            </p:cNvSpPr>
            <p:nvPr/>
          </p:nvSpPr>
          <p:spPr bwMode="auto">
            <a:xfrm>
              <a:off x="2904" y="3612"/>
              <a:ext cx="1303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0</a:t>
              </a:r>
            </a:p>
          </p:txBody>
        </p:sp>
        <p:sp>
          <p:nvSpPr>
            <p:cNvPr id="16461" name="Rectangle 77"/>
            <p:cNvSpPr>
              <a:spLocks noChangeArrowheads="1"/>
            </p:cNvSpPr>
            <p:nvPr/>
          </p:nvSpPr>
          <p:spPr bwMode="auto">
            <a:xfrm>
              <a:off x="1619" y="3612"/>
              <a:ext cx="1285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10</a:t>
              </a:r>
            </a:p>
          </p:txBody>
        </p:sp>
        <p:sp>
          <p:nvSpPr>
            <p:cNvPr id="16462" name="Rectangle 78"/>
            <p:cNvSpPr>
              <a:spLocks noChangeArrowheads="1"/>
            </p:cNvSpPr>
            <p:nvPr/>
          </p:nvSpPr>
          <p:spPr bwMode="auto">
            <a:xfrm>
              <a:off x="295" y="3612"/>
              <a:ext cx="1324" cy="3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8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1pPr>
              <a:lvl2pPr>
                <a:spcBef>
                  <a:spcPct val="20000"/>
                </a:spcBef>
                <a:buClr>
                  <a:schemeClr val="tx1"/>
                </a:buClr>
                <a:buChar char="–"/>
                <a:defRPr sz="24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2pPr>
              <a:lvl3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3pPr>
              <a:lvl4pPr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4pPr>
              <a:lvl5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anose="020B060403050404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hu-HU" altLang="hu-HU" sz="2400"/>
                <a:t>132</a:t>
              </a:r>
            </a:p>
          </p:txBody>
        </p:sp>
        <p:sp>
          <p:nvSpPr>
            <p:cNvPr id="16463" name="Line 79"/>
            <p:cNvSpPr>
              <a:spLocks noChangeShapeType="1"/>
            </p:cNvSpPr>
            <p:nvPr/>
          </p:nvSpPr>
          <p:spPr bwMode="auto">
            <a:xfrm>
              <a:off x="295" y="3612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64" name="Line 80"/>
            <p:cNvSpPr>
              <a:spLocks noChangeShapeType="1"/>
            </p:cNvSpPr>
            <p:nvPr/>
          </p:nvSpPr>
          <p:spPr bwMode="auto">
            <a:xfrm>
              <a:off x="295" y="3930"/>
              <a:ext cx="521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65" name="Line 81"/>
            <p:cNvSpPr>
              <a:spLocks noChangeShapeType="1"/>
            </p:cNvSpPr>
            <p:nvPr/>
          </p:nvSpPr>
          <p:spPr bwMode="auto">
            <a:xfrm>
              <a:off x="295" y="3612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66" name="Line 82"/>
            <p:cNvSpPr>
              <a:spLocks noChangeShapeType="1"/>
            </p:cNvSpPr>
            <p:nvPr/>
          </p:nvSpPr>
          <p:spPr bwMode="auto">
            <a:xfrm>
              <a:off x="1619" y="361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67" name="Line 83"/>
            <p:cNvSpPr>
              <a:spLocks noChangeShapeType="1"/>
            </p:cNvSpPr>
            <p:nvPr/>
          </p:nvSpPr>
          <p:spPr bwMode="auto">
            <a:xfrm>
              <a:off x="2904" y="361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68" name="Line 84"/>
            <p:cNvSpPr>
              <a:spLocks noChangeShapeType="1"/>
            </p:cNvSpPr>
            <p:nvPr/>
          </p:nvSpPr>
          <p:spPr bwMode="auto">
            <a:xfrm>
              <a:off x="4207" y="3612"/>
              <a:ext cx="0" cy="31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69" name="Line 85"/>
            <p:cNvSpPr>
              <a:spLocks noChangeShapeType="1"/>
            </p:cNvSpPr>
            <p:nvPr/>
          </p:nvSpPr>
          <p:spPr bwMode="auto">
            <a:xfrm>
              <a:off x="5511" y="3612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16470" name="Oval 86"/>
            <p:cNvSpPr>
              <a:spLocks noChangeArrowheads="1"/>
            </p:cNvSpPr>
            <p:nvPr/>
          </p:nvSpPr>
          <p:spPr bwMode="auto">
            <a:xfrm>
              <a:off x="1565" y="379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71" name="Oval 87"/>
            <p:cNvSpPr>
              <a:spLocks noChangeArrowheads="1"/>
            </p:cNvSpPr>
            <p:nvPr/>
          </p:nvSpPr>
          <p:spPr bwMode="auto">
            <a:xfrm>
              <a:off x="2835" y="379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72" name="Oval 88"/>
            <p:cNvSpPr>
              <a:spLocks noChangeArrowheads="1"/>
            </p:cNvSpPr>
            <p:nvPr/>
          </p:nvSpPr>
          <p:spPr bwMode="auto">
            <a:xfrm>
              <a:off x="4150" y="3793"/>
              <a:ext cx="91" cy="9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403" grpId="0"/>
      <p:bldP spid="16419" grpId="0"/>
      <p:bldP spid="16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6E758-66BB-450D-906E-4ADA3B9F0B94}" type="datetime1">
              <a:rPr lang="hu-HU" altLang="hu-HU"/>
              <a:pPr/>
              <a:t>2020. 02. 10.</a:t>
            </a:fld>
            <a:endParaRPr lang="hu-HU" altLang="hu-HU"/>
          </a:p>
        </p:txBody>
      </p:sp>
      <p:sp>
        <p:nvSpPr>
          <p:cNvPr id="5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D4B5-FC29-4724-B546-AA258B8CB4C3}" type="slidenum">
              <a:rPr lang="hu-HU" altLang="hu-HU"/>
              <a:pPr/>
              <a:t>9</a:t>
            </a:fld>
            <a:endParaRPr lang="hu-HU" altLang="hu-H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/>
              <a:t>Hálózati és állomás rész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8775" y="1557338"/>
            <a:ext cx="8424863" cy="5040312"/>
          </a:xfrm>
        </p:spPr>
        <p:txBody>
          <a:bodyPr/>
          <a:lstStyle/>
          <a:p>
            <a:r>
              <a:rPr lang="hu-HU" altLang="hu-HU"/>
              <a:t>Azon számítógépek tartoznak egy hálózatba amelyeknél az így meghatározott </a:t>
            </a:r>
            <a:r>
              <a:rPr lang="hu-HU" altLang="hu-HU" b="1"/>
              <a:t>hálózati cím megegyezik</a:t>
            </a:r>
          </a:p>
          <a:p>
            <a:pPr>
              <a:spcBef>
                <a:spcPct val="60000"/>
              </a:spcBef>
            </a:pPr>
            <a:r>
              <a:rPr lang="hu-HU" altLang="hu-HU"/>
              <a:t>A más hálózatba tartozó állomások, </a:t>
            </a:r>
            <a:r>
              <a:rPr lang="hu-HU" altLang="hu-HU" b="1"/>
              <a:t>csak</a:t>
            </a:r>
            <a:r>
              <a:rPr lang="hu-HU" altLang="hu-HU"/>
              <a:t> forgalomirányító (Router) segítségével tudnak kommunikálni</a:t>
            </a:r>
            <a:br>
              <a:rPr lang="hu-HU" altLang="hu-HU"/>
            </a:br>
            <a:r>
              <a:rPr lang="hu-HU" altLang="hu-HU"/>
              <a:t>(Akkor is ha egy közös fizikai közegen vannak)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uiExpand="1" build="p"/>
    </p:bldLst>
  </p:timing>
</p:sld>
</file>

<file path=ppt/theme/theme1.xml><?xml version="1.0" encoding="utf-8"?>
<a:theme xmlns:a="http://schemas.openxmlformats.org/drawingml/2006/main" name="Nyílás">
  <a:themeElements>
    <a:clrScheme name="Nyílás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Nyílá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yílás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yílás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yílás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517</TotalTime>
  <Words>828</Words>
  <Application>Microsoft Office PowerPoint</Application>
  <PresentationFormat>Diavetítés a képernyőre (4:3 oldalarány)</PresentationFormat>
  <Paragraphs>257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Wingdings</vt:lpstr>
      <vt:lpstr>Nyílás</vt:lpstr>
      <vt:lpstr>IP Címek</vt:lpstr>
      <vt:lpstr>IP Cím</vt:lpstr>
      <vt:lpstr>IP Cím</vt:lpstr>
      <vt:lpstr>IP címek kiosztása</vt:lpstr>
      <vt:lpstr>Hálózati és állomás rész</vt:lpstr>
      <vt:lpstr>Hálózati maszk (NetMask) </vt:lpstr>
      <vt:lpstr>Hálózati maszk</vt:lpstr>
      <vt:lpstr>Hálózati cím</vt:lpstr>
      <vt:lpstr>Hálózati és állomás rész</vt:lpstr>
      <vt:lpstr>Szórási cím</vt:lpstr>
      <vt:lpstr>Szórási cím</vt:lpstr>
      <vt:lpstr>Hálózatok és állomások száma</vt:lpstr>
      <vt:lpstr>Hálózatok és állomások száma</vt:lpstr>
      <vt:lpstr>Hálózatok és állomások száma</vt:lpstr>
      <vt:lpstr>Hálózatok és állomások száma</vt:lpstr>
      <vt:lpstr>Címosztályok</vt:lpstr>
      <vt:lpstr>A osztály</vt:lpstr>
      <vt:lpstr>B osztály</vt:lpstr>
      <vt:lpstr>C osztály</vt:lpstr>
      <vt:lpstr>Alhálózatok</vt:lpstr>
      <vt:lpstr>Vége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Címek</dc:title>
  <dc:creator>Kecskeméti Tibor</dc:creator>
  <cp:lastModifiedBy>Tibor Kecskeméti</cp:lastModifiedBy>
  <cp:revision>31</cp:revision>
  <dcterms:created xsi:type="dcterms:W3CDTF">2007-01-31T08:48:45Z</dcterms:created>
  <dcterms:modified xsi:type="dcterms:W3CDTF">2020-02-10T09:46:28Z</dcterms:modified>
</cp:coreProperties>
</file>